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8" r:id="rId3"/>
    <p:sldId id="259" r:id="rId4"/>
    <p:sldId id="260" r:id="rId5"/>
    <p:sldId id="276" r:id="rId6"/>
    <p:sldId id="261" r:id="rId7"/>
    <p:sldId id="262" r:id="rId8"/>
    <p:sldId id="264" r:id="rId9"/>
    <p:sldId id="282" r:id="rId10"/>
    <p:sldId id="283" r:id="rId11"/>
    <p:sldId id="271" r:id="rId12"/>
    <p:sldId id="278" r:id="rId13"/>
    <p:sldId id="265" r:id="rId14"/>
    <p:sldId id="277" r:id="rId15"/>
    <p:sldId id="266" r:id="rId16"/>
    <p:sldId id="280" r:id="rId17"/>
    <p:sldId id="272" r:id="rId18"/>
    <p:sldId id="273" r:id="rId19"/>
    <p:sldId id="275" r:id="rId20"/>
    <p:sldId id="281" r:id="rId21"/>
    <p:sldId id="274" r:id="rId22"/>
    <p:sldId id="268" r:id="rId23"/>
    <p:sldId id="269" r:id="rId2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2418E8-6F8E-48CB-A0EF-797CA205D36F}">
  <a:tblStyle styleId="{242418E8-6F8E-48CB-A0EF-797CA205D36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72" y="2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8151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2457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0860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1307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037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64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154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215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7414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608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959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97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3" name="Google Shape;73;p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4" name="Google Shape;74;p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5"/>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6"/>
          <p:cNvSpPr>
            <a:spLocks noGrp="1"/>
          </p:cNvSpPr>
          <p:nvPr>
            <p:ph type="pic" idx="2"/>
          </p:nvPr>
        </p:nvSpPr>
        <p:spPr>
          <a:xfrm>
            <a:off x="1792288" y="612775"/>
            <a:ext cx="5486400" cy="4114800"/>
          </a:xfrm>
          <a:prstGeom prst="rect">
            <a:avLst/>
          </a:prstGeom>
          <a:noFill/>
          <a:ln>
            <a:noFill/>
          </a:ln>
        </p:spPr>
      </p:sp>
      <p:sp>
        <p:nvSpPr>
          <p:cNvPr id="42" name="Google Shape;42;p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3" name="Google Shape;43;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9" name="Google Shape;49;p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0" name="Google Shape;5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1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5" name="Google Shape;65;p1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6" name="Google Shape;66;p1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7" name="Google Shape;67;p1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8" name="Google Shape;6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EADA"/>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ureandsure.in/collections/oil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ervamatin.com/en/ervamatin-hair-growth-lotion-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0" y="1295400"/>
            <a:ext cx="9144000" cy="5562600"/>
          </a:xfrm>
          <a:prstGeom prst="rect">
            <a:avLst/>
          </a:prstGeom>
          <a:blipFill rotWithShape="1">
            <a:blip r:embed="rId3">
              <a:alphaModFix amt="40000"/>
            </a:blip>
            <a:stretch>
              <a:fillRect/>
            </a:stretch>
          </a:blip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89" name="Google Shape;89;p13"/>
          <p:cNvSpPr txBox="1">
            <a:spLocks noGrp="1"/>
          </p:cNvSpPr>
          <p:nvPr>
            <p:ph type="ctrTitle"/>
          </p:nvPr>
        </p:nvSpPr>
        <p:spPr>
          <a:xfrm>
            <a:off x="533400" y="2693987"/>
            <a:ext cx="8153400" cy="14700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D0D0D"/>
              </a:buClr>
              <a:buSzPts val="4400"/>
              <a:buFont typeface="Cambria"/>
              <a:buNone/>
            </a:pPr>
            <a:r>
              <a:rPr lang="en-US" b="1" dirty="0">
                <a:solidFill>
                  <a:schemeClr val="tx1">
                    <a:lumMod val="95000"/>
                    <a:lumOff val="5000"/>
                  </a:schemeClr>
                </a:solidFill>
                <a:latin typeface="Cambria" pitchFamily="18" charset="0"/>
              </a:rPr>
              <a:t>Organic Haircare Solutions</a:t>
            </a:r>
            <a:endParaRPr dirty="0"/>
          </a:p>
        </p:txBody>
      </p:sp>
      <p:sp>
        <p:nvSpPr>
          <p:cNvPr id="90" name="Google Shape;90;p13"/>
          <p:cNvSpPr txBox="1">
            <a:spLocks noGrp="1"/>
          </p:cNvSpPr>
          <p:nvPr>
            <p:ph type="subTitle" idx="1"/>
          </p:nvPr>
        </p:nvSpPr>
        <p:spPr>
          <a:xfrm>
            <a:off x="838606" y="3838575"/>
            <a:ext cx="7162394" cy="841375"/>
          </a:xfrm>
          <a:prstGeom prst="rect">
            <a:avLst/>
          </a:prstGeom>
          <a:noFill/>
          <a:ln>
            <a:noFill/>
          </a:ln>
        </p:spPr>
        <p:txBody>
          <a:bodyPr spcFirstLastPara="1" wrap="square" lIns="91425" tIns="45700" rIns="91425" bIns="45700" anchor="t" anchorCtr="0">
            <a:noAutofit/>
          </a:bodyPr>
          <a:lstStyle/>
          <a:p>
            <a:pPr eaLnBrk="1" hangingPunct="1"/>
            <a:r>
              <a:rPr lang="en-US" altLang="en-US" b="1" dirty="0">
                <a:solidFill>
                  <a:schemeClr val="tx1"/>
                </a:solidFill>
                <a:latin typeface="Cambria" panose="02040503050406030204" pitchFamily="18" charset="0"/>
              </a:rPr>
              <a:t>R. JASMINE – 917723Y010</a:t>
            </a:r>
          </a:p>
          <a:p>
            <a:pPr eaLnBrk="1" hangingPunct="1"/>
            <a:r>
              <a:rPr lang="en-US" altLang="en-US" b="1" dirty="0">
                <a:solidFill>
                  <a:schemeClr val="tx1"/>
                </a:solidFill>
                <a:latin typeface="Cambria" panose="02040503050406030204" pitchFamily="18" charset="0"/>
              </a:rPr>
              <a:t>K.M PRABHANJAN – 917723Y018</a:t>
            </a:r>
          </a:p>
          <a:p>
            <a:pPr marL="0" lvl="0" indent="0" algn="ctr" rtl="0">
              <a:lnSpc>
                <a:spcPct val="100000"/>
              </a:lnSpc>
              <a:spcBef>
                <a:spcPts val="640"/>
              </a:spcBef>
              <a:spcAft>
                <a:spcPts val="0"/>
              </a:spcAft>
              <a:buClr>
                <a:schemeClr val="dk1"/>
              </a:buClr>
              <a:buSzPts val="3200"/>
              <a:buNone/>
            </a:pPr>
            <a:r>
              <a:rPr lang="en-US" sz="3200" b="1" i="0" u="none" dirty="0">
                <a:solidFill>
                  <a:schemeClr val="dk1"/>
                </a:solidFill>
                <a:latin typeface="Cambria"/>
                <a:ea typeface="Cambria"/>
                <a:cs typeface="Cambria"/>
                <a:sym typeface="Cambria"/>
              </a:rPr>
              <a:t>Type of the project: Social Relevance 	</a:t>
            </a:r>
            <a:endParaRPr dirty="0"/>
          </a:p>
        </p:txBody>
      </p:sp>
      <p:grpSp>
        <p:nvGrpSpPr>
          <p:cNvPr id="91" name="Google Shape;91;p13"/>
          <p:cNvGrpSpPr/>
          <p:nvPr/>
        </p:nvGrpSpPr>
        <p:grpSpPr>
          <a:xfrm>
            <a:off x="22225" y="152400"/>
            <a:ext cx="7902575" cy="984250"/>
            <a:chOff x="21771" y="152400"/>
            <a:chExt cx="7903029" cy="984885"/>
          </a:xfrm>
        </p:grpSpPr>
        <p:pic>
          <p:nvPicPr>
            <p:cNvPr id="92" name="Google Shape;92;p13" descr="Description: Description: tce_logo.png"/>
            <p:cNvPicPr preferRelativeResize="0"/>
            <p:nvPr/>
          </p:nvPicPr>
          <p:blipFill rotWithShape="1">
            <a:blip r:embed="rId4">
              <a:alphaModFix/>
            </a:blip>
            <a:srcRect b="2914"/>
            <a:stretch/>
          </p:blipFill>
          <p:spPr>
            <a:xfrm>
              <a:off x="21771" y="152400"/>
              <a:ext cx="983411" cy="914400"/>
            </a:xfrm>
            <a:prstGeom prst="rect">
              <a:avLst/>
            </a:prstGeom>
            <a:noFill/>
            <a:ln>
              <a:noFill/>
            </a:ln>
          </p:spPr>
        </p:pic>
        <p:sp>
          <p:nvSpPr>
            <p:cNvPr id="93" name="Google Shape;93;p13"/>
            <p:cNvSpPr txBox="1"/>
            <p:nvPr/>
          </p:nvSpPr>
          <p:spPr>
            <a:xfrm>
              <a:off x="838199" y="152400"/>
              <a:ext cx="7086601" cy="98488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2000"/>
                <a:buFont typeface="Cambria"/>
                <a:buNone/>
              </a:pPr>
              <a:r>
                <a:rPr lang="en-US" sz="2000" b="1" i="0" u="none">
                  <a:solidFill>
                    <a:schemeClr val="dk1"/>
                  </a:solidFill>
                  <a:latin typeface="Cambria"/>
                  <a:ea typeface="Cambria"/>
                  <a:cs typeface="Cambria"/>
                  <a:sym typeface="Cambria"/>
                </a:rPr>
                <a:t>THIAGARAJAR COLLEGE OF ENGINEERING, MADURAI-15</a:t>
              </a:r>
              <a:endParaRPr sz="2000" b="0" i="0" u="none">
                <a:solidFill>
                  <a:schemeClr val="dk1"/>
                </a:solidFill>
                <a:latin typeface="Cambria"/>
                <a:ea typeface="Cambria"/>
                <a:cs typeface="Cambria"/>
                <a:sym typeface="Cambria"/>
              </a:endParaRPr>
            </a:p>
            <a:p>
              <a:pPr marL="0" marR="0" lvl="0" indent="0" algn="ctr" rtl="0">
                <a:lnSpc>
                  <a:spcPct val="100000"/>
                </a:lnSpc>
                <a:spcBef>
                  <a:spcPts val="0"/>
                </a:spcBef>
                <a:spcAft>
                  <a:spcPts val="0"/>
                </a:spcAft>
                <a:buClr>
                  <a:schemeClr val="dk1"/>
                </a:buClr>
                <a:buSzPts val="1800"/>
                <a:buFont typeface="Cambria"/>
                <a:buNone/>
              </a:pPr>
              <a:r>
                <a:rPr lang="en-US" sz="1800" b="0" i="0" u="none">
                  <a:solidFill>
                    <a:schemeClr val="dk1"/>
                  </a:solidFill>
                  <a:latin typeface="Cambria"/>
                  <a:ea typeface="Cambria"/>
                  <a:cs typeface="Cambria"/>
                  <a:sym typeface="Cambria"/>
                </a:rPr>
                <a:t>(A Govt. Aided Autonomous Institution affiliated to Anna University)</a:t>
              </a:r>
              <a:endParaRPr/>
            </a:p>
            <a:p>
              <a:pPr marL="0" marR="0" lvl="0" indent="0" algn="ctr" rtl="0">
                <a:lnSpc>
                  <a:spcPct val="100000"/>
                </a:lnSpc>
                <a:spcBef>
                  <a:spcPts val="0"/>
                </a:spcBef>
                <a:spcAft>
                  <a:spcPts val="0"/>
                </a:spcAft>
                <a:buClr>
                  <a:schemeClr val="dk1"/>
                </a:buClr>
                <a:buSzPts val="2000"/>
                <a:buFont typeface="Cambria"/>
                <a:buNone/>
              </a:pPr>
              <a:r>
                <a:rPr lang="en-US" sz="2000" b="1" i="1" u="none">
                  <a:solidFill>
                    <a:schemeClr val="dk1"/>
                  </a:solidFill>
                  <a:latin typeface="Cambria"/>
                  <a:ea typeface="Cambria"/>
                  <a:cs typeface="Cambria"/>
                  <a:sym typeface="Cambria"/>
                </a:rPr>
                <a:t>                            - where quality and ethics matter</a:t>
              </a:r>
              <a:r>
                <a:rPr lang="en-US" sz="2000" b="0" i="0" u="none">
                  <a:solidFill>
                    <a:schemeClr val="dk1"/>
                  </a:solidFill>
                  <a:latin typeface="Cambria"/>
                  <a:ea typeface="Cambria"/>
                  <a:cs typeface="Cambria"/>
                  <a:sym typeface="Cambria"/>
                </a:rPr>
                <a:t> </a:t>
              </a:r>
              <a:endParaRPr/>
            </a:p>
          </p:txBody>
        </p:sp>
      </p:grpSp>
      <p:sp>
        <p:nvSpPr>
          <p:cNvPr id="95" name="Google Shape;95;p1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96" name="Google Shape;96;p1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97" name="Google Shape;97;p1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a:t>
            </a:fld>
            <a:endParaRPr/>
          </a:p>
        </p:txBody>
      </p:sp>
      <p:pic>
        <p:nvPicPr>
          <p:cNvPr id="98" name="Google Shape;98;p13"/>
          <p:cNvPicPr preferRelativeResize="0"/>
          <p:nvPr/>
        </p:nvPicPr>
        <p:blipFill rotWithShape="1">
          <a:blip r:embed="rId5">
            <a:alphaModFix/>
          </a:blip>
          <a:srcRect/>
          <a:stretch/>
        </p:blipFill>
        <p:spPr>
          <a:xfrm>
            <a:off x="8001000" y="106362"/>
            <a:ext cx="811212" cy="95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chemeClr val="dk1"/>
                </a:solidFill>
                <a:latin typeface="Calibri"/>
                <a:ea typeface="Calibri"/>
                <a:cs typeface="Calibri"/>
                <a:sym typeface="Calibri"/>
              </a:rPr>
              <a:t>Benchmark applications </a:t>
            </a:r>
            <a:endParaRPr dirty="0"/>
          </a:p>
        </p:txBody>
      </p:sp>
      <p:graphicFrame>
        <p:nvGraphicFramePr>
          <p:cNvPr id="167" name="Google Shape;167;p21"/>
          <p:cNvGraphicFramePr/>
          <p:nvPr>
            <p:extLst>
              <p:ext uri="{D42A27DB-BD31-4B8C-83A1-F6EECF244321}">
                <p14:modId xmlns:p14="http://schemas.microsoft.com/office/powerpoint/2010/main" val="817052527"/>
              </p:ext>
            </p:extLst>
          </p:nvPr>
        </p:nvGraphicFramePr>
        <p:xfrm>
          <a:off x="276045" y="1259457"/>
          <a:ext cx="8410755" cy="4912763"/>
        </p:xfrm>
        <a:graphic>
          <a:graphicData uri="http://schemas.openxmlformats.org/drawingml/2006/table">
            <a:tbl>
              <a:tblPr>
                <a:noFill/>
                <a:tableStyleId>{242418E8-6F8E-48CB-A0EF-797CA205D36F}</a:tableStyleId>
              </a:tblPr>
              <a:tblGrid>
                <a:gridCol w="1824975">
                  <a:extLst>
                    <a:ext uri="{9D8B030D-6E8A-4147-A177-3AD203B41FA5}">
                      <a16:colId xmlns:a16="http://schemas.microsoft.com/office/drawing/2014/main" val="20000"/>
                    </a:ext>
                  </a:extLst>
                </a:gridCol>
                <a:gridCol w="2143176">
                  <a:extLst>
                    <a:ext uri="{9D8B030D-6E8A-4147-A177-3AD203B41FA5}">
                      <a16:colId xmlns:a16="http://schemas.microsoft.com/office/drawing/2014/main" val="20001"/>
                    </a:ext>
                  </a:extLst>
                </a:gridCol>
                <a:gridCol w="2339915">
                  <a:extLst>
                    <a:ext uri="{9D8B030D-6E8A-4147-A177-3AD203B41FA5}">
                      <a16:colId xmlns:a16="http://schemas.microsoft.com/office/drawing/2014/main" val="20002"/>
                    </a:ext>
                  </a:extLst>
                </a:gridCol>
                <a:gridCol w="2102689">
                  <a:extLst>
                    <a:ext uri="{9D8B030D-6E8A-4147-A177-3AD203B41FA5}">
                      <a16:colId xmlns:a16="http://schemas.microsoft.com/office/drawing/2014/main" val="20003"/>
                    </a:ext>
                  </a:extLst>
                </a:gridCol>
              </a:tblGrid>
              <a:tr h="687795">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dirty="0">
                          <a:solidFill>
                            <a:srgbClr val="FFFFFF"/>
                          </a:solidFill>
                          <a:latin typeface="Calibri"/>
                          <a:ea typeface="Calibri"/>
                          <a:cs typeface="Calibri"/>
                          <a:sym typeface="Calibri"/>
                        </a:rPr>
                        <a:t>Module description</a:t>
                      </a:r>
                      <a:endParaRPr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State-of-art solution available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dirty="0">
                          <a:solidFill>
                            <a:srgbClr val="FFFFFF"/>
                          </a:solidFill>
                          <a:latin typeface="Calibri"/>
                          <a:ea typeface="Calibri"/>
                          <a:cs typeface="Calibri"/>
                          <a:sym typeface="Calibri"/>
                        </a:rPr>
                        <a:t>Drawbacks of the solution</a:t>
                      </a:r>
                      <a:endParaRPr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Features proposed to overcome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24968">
                <a:tc>
                  <a:txBody>
                    <a:bodyPr/>
                    <a:lstStyle/>
                    <a:p>
                      <a:pPr marL="0" marR="0" lvl="0" indent="0" algn="l" rtl="0">
                        <a:spcBef>
                          <a:spcPts val="0"/>
                        </a:spcBef>
                        <a:spcAft>
                          <a:spcPts val="0"/>
                        </a:spcAft>
                        <a:buNone/>
                      </a:pPr>
                      <a:r>
                        <a:rPr lang="en-US" sz="1800" dirty="0"/>
                        <a:t>Dashboard Customization for Admin and Super Admin</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Most platforms provide a unified dashboard for all administrative roles with limited customization based on role-specific needs..</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spcBef>
                          <a:spcPts val="0"/>
                        </a:spcBef>
                        <a:spcAft>
                          <a:spcPts val="0"/>
                        </a:spcAft>
                        <a:buNone/>
                      </a:pPr>
                      <a:r>
                        <a:rPr lang="en-US" sz="1800" dirty="0"/>
                        <a:t>Lack of differentiation in dashboard content can overwhelm users with irrelevant information. Admins may struggle to find the data and tools they need, leading to inefficiencies.</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spcBef>
                          <a:spcPts val="0"/>
                        </a:spcBef>
                        <a:spcAft>
                          <a:spcPts val="0"/>
                        </a:spcAft>
                        <a:buNone/>
                      </a:pPr>
                      <a:r>
                        <a:rPr lang="en-US" sz="1800" dirty="0"/>
                        <a:t>Implement role-specific dashboards where Admins and Super Admins see only the information and tools relevant to their responsibilities.</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bl>
          </a:graphicData>
        </a:graphic>
      </p:graphicFrame>
      <p:sp>
        <p:nvSpPr>
          <p:cNvPr id="168" name="Google Shape;168;p2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69" name="Google Shape;169;p2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dirty="0">
                <a:solidFill>
                  <a:srgbClr val="898989"/>
                </a:solidFill>
                <a:latin typeface="Calibri"/>
                <a:ea typeface="Calibri"/>
                <a:cs typeface="Calibri"/>
                <a:sym typeface="Calibri"/>
              </a:rPr>
              <a:t>Department of  Computer Applications</a:t>
            </a:r>
            <a:endParaRPr dirty="0"/>
          </a:p>
        </p:txBody>
      </p:sp>
      <p:sp>
        <p:nvSpPr>
          <p:cNvPr id="170" name="Google Shape;170;p2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10</a:t>
            </a:fld>
            <a:endParaRPr/>
          </a:p>
        </p:txBody>
      </p:sp>
    </p:spTree>
    <p:extLst>
      <p:ext uri="{BB962C8B-B14F-4D97-AF65-F5344CB8AC3E}">
        <p14:creationId xmlns:p14="http://schemas.microsoft.com/office/powerpoint/2010/main" val="103011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215659" y="136525"/>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chemeClr val="dk1"/>
                </a:solidFill>
                <a:latin typeface="Calibri"/>
                <a:ea typeface="Calibri"/>
                <a:cs typeface="Calibri"/>
                <a:sym typeface="Calibri"/>
              </a:rPr>
              <a:t>Module description</a:t>
            </a:r>
            <a:endParaRPr dirty="0"/>
          </a:p>
        </p:txBody>
      </p:sp>
      <p:sp>
        <p:nvSpPr>
          <p:cNvPr id="176" name="Google Shape;176;p22"/>
          <p:cNvSpPr txBox="1">
            <a:spLocks noGrp="1"/>
          </p:cNvSpPr>
          <p:nvPr>
            <p:ph type="body" idx="1"/>
          </p:nvPr>
        </p:nvSpPr>
        <p:spPr>
          <a:xfrm>
            <a:off x="250166" y="1279525"/>
            <a:ext cx="8678175" cy="5265019"/>
          </a:xfrm>
          <a:prstGeom prst="rect">
            <a:avLst/>
          </a:prstGeom>
          <a:noFill/>
          <a:ln>
            <a:noFill/>
          </a:ln>
        </p:spPr>
        <p:txBody>
          <a:bodyPr spcFirstLastPara="1" wrap="square" lIns="91425" tIns="45700" rIns="91425" bIns="45700" anchor="t" anchorCtr="0">
            <a:noAutofit/>
          </a:bodyPr>
          <a:lstStyle/>
          <a:p>
            <a:pPr marL="114300" indent="0" algn="just">
              <a:buNone/>
            </a:pPr>
            <a:r>
              <a:rPr lang="en-US" altLang="en-US" b="1" dirty="0"/>
              <a:t>User Management:</a:t>
            </a:r>
          </a:p>
          <a:p>
            <a:pPr marL="114300" indent="0" algn="just">
              <a:buNone/>
            </a:pPr>
            <a:r>
              <a:rPr lang="en-US" altLang="en-US" b="1" dirty="0"/>
              <a:t>  Super Admin:</a:t>
            </a:r>
          </a:p>
          <a:p>
            <a:pPr algn="just"/>
            <a:r>
              <a:rPr lang="en-US" altLang="en-US" b="1" dirty="0"/>
              <a:t> </a:t>
            </a:r>
            <a:r>
              <a:rPr lang="en-US" altLang="en-US" dirty="0"/>
              <a:t>Full access to all functionalities and user roles</a:t>
            </a:r>
          </a:p>
          <a:p>
            <a:pPr algn="just"/>
            <a:r>
              <a:rPr lang="en-US" altLang="en-US" dirty="0"/>
              <a:t>Oversee inventory, sales, and reporting features.</a:t>
            </a:r>
          </a:p>
          <a:p>
            <a:pPr marL="114300" indent="0" algn="just">
              <a:buNone/>
            </a:pPr>
            <a:r>
              <a:rPr lang="en-US" altLang="en-US" b="1" dirty="0"/>
              <a:t>Owner</a:t>
            </a:r>
          </a:p>
          <a:p>
            <a:pPr algn="just"/>
            <a:r>
              <a:rPr lang="en-US" altLang="en-US" dirty="0"/>
              <a:t>Limited access defined by the Super Admin</a:t>
            </a:r>
          </a:p>
          <a:p>
            <a:pPr algn="just"/>
            <a:r>
              <a:rPr lang="en-US" altLang="en-US" dirty="0"/>
              <a:t>Confirm orders and update delivery status</a:t>
            </a:r>
          </a:p>
        </p:txBody>
      </p:sp>
      <p:sp>
        <p:nvSpPr>
          <p:cNvPr id="177" name="Google Shape;177;p2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78" name="Google Shape;178;p2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79" name="Google Shape;179;p2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11</a:t>
            </a:fld>
            <a:endParaRPr/>
          </a:p>
        </p:txBody>
      </p:sp>
    </p:spTree>
    <p:extLst>
      <p:ext uri="{BB962C8B-B14F-4D97-AF65-F5344CB8AC3E}">
        <p14:creationId xmlns:p14="http://schemas.microsoft.com/office/powerpoint/2010/main" val="405003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Module description</a:t>
            </a:r>
            <a:endParaRPr/>
          </a:p>
        </p:txBody>
      </p:sp>
      <p:sp>
        <p:nvSpPr>
          <p:cNvPr id="176" name="Google Shape;176;p22"/>
          <p:cNvSpPr txBox="1">
            <a:spLocks noGrp="1"/>
          </p:cNvSpPr>
          <p:nvPr>
            <p:ph type="body" idx="1"/>
          </p:nvPr>
        </p:nvSpPr>
        <p:spPr>
          <a:xfrm>
            <a:off x="457200" y="1417637"/>
            <a:ext cx="8229600" cy="4525962"/>
          </a:xfrm>
          <a:prstGeom prst="rect">
            <a:avLst/>
          </a:prstGeom>
          <a:noFill/>
          <a:ln>
            <a:noFill/>
          </a:ln>
        </p:spPr>
        <p:txBody>
          <a:bodyPr spcFirstLastPara="1" wrap="square" lIns="91425" tIns="45700" rIns="91425" bIns="45700" anchor="t" anchorCtr="0">
            <a:noAutofit/>
          </a:bodyPr>
          <a:lstStyle/>
          <a:p>
            <a:pPr marL="114300" indent="0">
              <a:buNone/>
            </a:pPr>
            <a:r>
              <a:rPr lang="en-US" altLang="en-US" b="1" dirty="0"/>
              <a:t>Reporting and Analytics</a:t>
            </a:r>
          </a:p>
          <a:p>
            <a:pPr algn="just"/>
            <a:r>
              <a:rPr lang="en-US" altLang="en-US" dirty="0"/>
              <a:t> Generate reports on sales performance and trends.</a:t>
            </a:r>
          </a:p>
          <a:p>
            <a:pPr algn="just"/>
            <a:r>
              <a:rPr lang="en-US" altLang="en-US" dirty="0"/>
              <a:t>Provide reports on inventory levels and turnover</a:t>
            </a:r>
          </a:p>
        </p:txBody>
      </p:sp>
      <p:sp>
        <p:nvSpPr>
          <p:cNvPr id="177" name="Google Shape;177;p2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78" name="Google Shape;178;p2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79" name="Google Shape;179;p2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12</a:t>
            </a:fld>
            <a:endParaRPr/>
          </a:p>
        </p:txBody>
      </p:sp>
    </p:spTree>
    <p:extLst>
      <p:ext uri="{BB962C8B-B14F-4D97-AF65-F5344CB8AC3E}">
        <p14:creationId xmlns:p14="http://schemas.microsoft.com/office/powerpoint/2010/main" val="1522175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chemeClr val="dk1"/>
                </a:solidFill>
                <a:latin typeface="Calibri"/>
                <a:ea typeface="Calibri"/>
                <a:cs typeface="Calibri"/>
                <a:sym typeface="Calibri"/>
              </a:rPr>
              <a:t>Module description</a:t>
            </a:r>
            <a:endParaRPr dirty="0"/>
          </a:p>
        </p:txBody>
      </p:sp>
      <p:sp>
        <p:nvSpPr>
          <p:cNvPr id="176" name="Google Shape;176;p22"/>
          <p:cNvSpPr txBox="1">
            <a:spLocks noGrp="1"/>
          </p:cNvSpPr>
          <p:nvPr>
            <p:ph type="body" idx="1"/>
          </p:nvPr>
        </p:nvSpPr>
        <p:spPr>
          <a:xfrm>
            <a:off x="457200" y="1417637"/>
            <a:ext cx="8229600" cy="4525962"/>
          </a:xfrm>
          <a:prstGeom prst="rect">
            <a:avLst/>
          </a:prstGeom>
          <a:noFill/>
          <a:ln>
            <a:noFill/>
          </a:ln>
        </p:spPr>
        <p:txBody>
          <a:bodyPr spcFirstLastPara="1" wrap="square" lIns="91425" tIns="45700" rIns="91425" bIns="45700" anchor="t" anchorCtr="0">
            <a:noAutofit/>
          </a:bodyPr>
          <a:lstStyle/>
          <a:p>
            <a:pPr marL="114300" indent="0">
              <a:buNone/>
            </a:pPr>
            <a:r>
              <a:rPr lang="en-US" altLang="en-US" b="1" dirty="0"/>
              <a:t>Sales Management</a:t>
            </a:r>
          </a:p>
          <a:p>
            <a:pPr algn="just"/>
            <a:r>
              <a:rPr lang="en-US" altLang="en-US" b="1" dirty="0"/>
              <a:t>	</a:t>
            </a:r>
            <a:r>
              <a:rPr lang="en-US" altLang="en-US" dirty="0"/>
              <a:t>Confirm orders, generate invoices, and track deliveries</a:t>
            </a:r>
          </a:p>
          <a:p>
            <a:pPr marL="114300" indent="0">
              <a:buNone/>
            </a:pPr>
            <a:r>
              <a:rPr lang="en-US" altLang="en-US" b="1" dirty="0"/>
              <a:t>Order Management:</a:t>
            </a:r>
          </a:p>
          <a:p>
            <a:pPr algn="just"/>
            <a:r>
              <a:rPr lang="en-US" altLang="en-US" dirty="0"/>
              <a:t>  	Users place orders; Super Admin and Owner manage and update all orders.</a:t>
            </a:r>
          </a:p>
          <a:p>
            <a:pPr algn="just"/>
            <a:r>
              <a:rPr lang="en-US" altLang="en-US" dirty="0"/>
              <a:t>  	 Track order status from confirmation to delivery.</a:t>
            </a:r>
          </a:p>
        </p:txBody>
      </p:sp>
      <p:sp>
        <p:nvSpPr>
          <p:cNvPr id="177" name="Google Shape;177;p2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78" name="Google Shape;178;p2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79" name="Google Shape;179;p2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457200" y="136525"/>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chemeClr val="dk1"/>
                </a:solidFill>
                <a:latin typeface="Calibri"/>
                <a:ea typeface="Calibri"/>
                <a:cs typeface="Calibri"/>
                <a:sym typeface="Calibri"/>
              </a:rPr>
              <a:t>Module description</a:t>
            </a:r>
            <a:endParaRPr dirty="0"/>
          </a:p>
        </p:txBody>
      </p:sp>
      <p:sp>
        <p:nvSpPr>
          <p:cNvPr id="176" name="Google Shape;176;p22"/>
          <p:cNvSpPr txBox="1">
            <a:spLocks noGrp="1"/>
          </p:cNvSpPr>
          <p:nvPr>
            <p:ph type="body" idx="1"/>
          </p:nvPr>
        </p:nvSpPr>
        <p:spPr>
          <a:xfrm>
            <a:off x="457200" y="1417636"/>
            <a:ext cx="8229600" cy="4724371"/>
          </a:xfrm>
          <a:prstGeom prst="rect">
            <a:avLst/>
          </a:prstGeom>
          <a:noFill/>
          <a:ln>
            <a:noFill/>
          </a:ln>
        </p:spPr>
        <p:txBody>
          <a:bodyPr spcFirstLastPara="1" wrap="square" lIns="91425" tIns="45700" rIns="91425" bIns="45700" anchor="t" anchorCtr="0">
            <a:noAutofit/>
          </a:bodyPr>
          <a:lstStyle/>
          <a:p>
            <a:pPr marL="114300" indent="0">
              <a:buNone/>
            </a:pPr>
            <a:r>
              <a:rPr lang="en-US" altLang="en-US" b="1" dirty="0"/>
              <a:t>Inventory Management: </a:t>
            </a:r>
            <a:r>
              <a:rPr lang="en-US" altLang="en-US" dirty="0"/>
              <a:t> </a:t>
            </a:r>
          </a:p>
          <a:p>
            <a:pPr lvl="1" algn="just">
              <a:buFont typeface="Arial" panose="020B0604020202020204" pitchFamily="34" charset="0"/>
              <a:buChar char="•"/>
            </a:pPr>
            <a:r>
              <a:rPr lang="en-US" altLang="en-US" sz="3200" dirty="0"/>
              <a:t>Add, update, and remove products with details</a:t>
            </a:r>
            <a:r>
              <a:rPr lang="en-US" altLang="en-US" dirty="0"/>
              <a:t>.</a:t>
            </a:r>
          </a:p>
          <a:p>
            <a:pPr lvl="1" algn="just">
              <a:buFont typeface="Arial" panose="020B0604020202020204" pitchFamily="34" charset="0"/>
              <a:buChar char="•"/>
            </a:pPr>
            <a:r>
              <a:rPr lang="en-US" altLang="en-US" sz="3200" dirty="0"/>
              <a:t>Monitor stock levels and alert for low inventory.</a:t>
            </a:r>
          </a:p>
          <a:p>
            <a:pPr lvl="1" algn="just">
              <a:buFont typeface="Arial" panose="020B0604020202020204" pitchFamily="34" charset="0"/>
              <a:buChar char="•"/>
            </a:pPr>
            <a:r>
              <a:rPr lang="en-US" altLang="en-US" sz="3200" dirty="0"/>
              <a:t>Generate inventory status and movement reports.</a:t>
            </a:r>
          </a:p>
        </p:txBody>
      </p:sp>
      <p:sp>
        <p:nvSpPr>
          <p:cNvPr id="177" name="Google Shape;177;p2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78" name="Google Shape;178;p2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79" name="Google Shape;179;p2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14</a:t>
            </a:fld>
            <a:endParaRPr/>
          </a:p>
        </p:txBody>
      </p:sp>
    </p:spTree>
    <p:extLst>
      <p:ext uri="{BB962C8B-B14F-4D97-AF65-F5344CB8AC3E}">
        <p14:creationId xmlns:p14="http://schemas.microsoft.com/office/powerpoint/2010/main" val="139488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dirty="0">
                <a:solidFill>
                  <a:schemeClr val="dk1"/>
                </a:solidFill>
                <a:latin typeface="Calibri"/>
                <a:ea typeface="Calibri"/>
                <a:cs typeface="Calibri"/>
                <a:sym typeface="Calibri"/>
              </a:rPr>
              <a:t>Design of our Application</a:t>
            </a:r>
            <a:endParaRPr sz="4400" dirty="0">
              <a:solidFill>
                <a:schemeClr val="dk1"/>
              </a:solidFill>
              <a:latin typeface="Calibri"/>
              <a:ea typeface="Calibri"/>
              <a:cs typeface="Calibri"/>
              <a:sym typeface="Calibri"/>
            </a:endParaRPr>
          </a:p>
        </p:txBody>
      </p:sp>
      <p:sp>
        <p:nvSpPr>
          <p:cNvPr id="185" name="Google Shape;185;p23"/>
          <p:cNvSpPr txBox="1">
            <a:spLocks noGrp="1"/>
          </p:cNvSpPr>
          <p:nvPr>
            <p:ph type="body" idx="1"/>
          </p:nvPr>
        </p:nvSpPr>
        <p:spPr>
          <a:xfrm>
            <a:off x="457200" y="724464"/>
            <a:ext cx="8229600" cy="5631886"/>
          </a:xfrm>
          <a:prstGeom prst="rect">
            <a:avLst/>
          </a:prstGeom>
          <a:noFill/>
          <a:ln>
            <a:noFill/>
          </a:ln>
        </p:spPr>
        <p:txBody>
          <a:bodyPr spcFirstLastPara="1" wrap="square" lIns="91425" tIns="45700" rIns="91425" bIns="45700" anchor="t" anchorCtr="0">
            <a:noAutofit/>
          </a:bodyPr>
          <a:lstStyle/>
          <a:p>
            <a:pPr marL="342900" marR="0" lvl="0" indent="-139700" algn="l" rtl="0">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p:txBody>
      </p:sp>
      <p:sp>
        <p:nvSpPr>
          <p:cNvPr id="186" name="Google Shape;186;p2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87" name="Google Shape;187;p2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88" name="Google Shape;188;p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15</a:t>
            </a:fld>
            <a:endParaRPr/>
          </a:p>
        </p:txBody>
      </p:sp>
      <p:pic>
        <p:nvPicPr>
          <p:cNvPr id="5" name="Picture 4">
            <a:extLst>
              <a:ext uri="{FF2B5EF4-FFF2-40B4-BE49-F238E27FC236}">
                <a16:creationId xmlns:a16="http://schemas.microsoft.com/office/drawing/2014/main" id="{5F4CB356-FE08-6916-3541-BAB8E2F8D47F}"/>
              </a:ext>
            </a:extLst>
          </p:cNvPr>
          <p:cNvPicPr>
            <a:picLocks noChangeAspect="1"/>
          </p:cNvPicPr>
          <p:nvPr/>
        </p:nvPicPr>
        <p:blipFill>
          <a:blip r:embed="rId3"/>
          <a:stretch>
            <a:fillRect/>
          </a:stretch>
        </p:blipFill>
        <p:spPr>
          <a:xfrm>
            <a:off x="658036" y="806547"/>
            <a:ext cx="6170467" cy="546771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dirty="0">
                <a:solidFill>
                  <a:schemeClr val="dk1"/>
                </a:solidFill>
                <a:latin typeface="Calibri"/>
                <a:ea typeface="Calibri"/>
                <a:cs typeface="Calibri"/>
                <a:sym typeface="Calibri"/>
              </a:rPr>
              <a:t>Design of our Application</a:t>
            </a:r>
            <a:endParaRPr sz="4400" dirty="0">
              <a:solidFill>
                <a:schemeClr val="dk1"/>
              </a:solidFill>
              <a:latin typeface="Calibri"/>
              <a:ea typeface="Calibri"/>
              <a:cs typeface="Calibri"/>
              <a:sym typeface="Calibri"/>
            </a:endParaRPr>
          </a:p>
        </p:txBody>
      </p:sp>
      <p:sp>
        <p:nvSpPr>
          <p:cNvPr id="185" name="Google Shape;185;p23"/>
          <p:cNvSpPr txBox="1">
            <a:spLocks noGrp="1"/>
          </p:cNvSpPr>
          <p:nvPr>
            <p:ph type="body" idx="1"/>
          </p:nvPr>
        </p:nvSpPr>
        <p:spPr>
          <a:xfrm>
            <a:off x="457200" y="724464"/>
            <a:ext cx="8229600" cy="5631886"/>
          </a:xfrm>
          <a:prstGeom prst="rect">
            <a:avLst/>
          </a:prstGeom>
          <a:noFill/>
          <a:ln>
            <a:noFill/>
          </a:ln>
        </p:spPr>
        <p:txBody>
          <a:bodyPr spcFirstLastPara="1" wrap="square" lIns="91425" tIns="45700" rIns="91425" bIns="45700" anchor="t" anchorCtr="0">
            <a:noAutofit/>
          </a:bodyPr>
          <a:lstStyle/>
          <a:p>
            <a:pPr marL="342900" marR="0" lvl="0" indent="-139700" algn="l" rtl="0">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p:txBody>
      </p:sp>
      <p:sp>
        <p:nvSpPr>
          <p:cNvPr id="186" name="Google Shape;186;p2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87" name="Google Shape;187;p2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88" name="Google Shape;188;p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16</a:t>
            </a:fld>
            <a:endParaRPr/>
          </a:p>
        </p:txBody>
      </p:sp>
      <p:pic>
        <p:nvPicPr>
          <p:cNvPr id="3" name="Picture 2">
            <a:extLst>
              <a:ext uri="{FF2B5EF4-FFF2-40B4-BE49-F238E27FC236}">
                <a16:creationId xmlns:a16="http://schemas.microsoft.com/office/drawing/2014/main" id="{BA7F6ED4-715B-3D89-BB7C-875600BF02BD}"/>
              </a:ext>
            </a:extLst>
          </p:cNvPr>
          <p:cNvPicPr>
            <a:picLocks noChangeAspect="1"/>
          </p:cNvPicPr>
          <p:nvPr/>
        </p:nvPicPr>
        <p:blipFill>
          <a:blip r:embed="rId3"/>
          <a:stretch>
            <a:fillRect/>
          </a:stretch>
        </p:blipFill>
        <p:spPr>
          <a:xfrm>
            <a:off x="627797" y="868362"/>
            <a:ext cx="7404150" cy="5265173"/>
          </a:xfrm>
          <a:prstGeom prst="rect">
            <a:avLst/>
          </a:prstGeom>
        </p:spPr>
      </p:pic>
    </p:spTree>
    <p:extLst>
      <p:ext uri="{BB962C8B-B14F-4D97-AF65-F5344CB8AC3E}">
        <p14:creationId xmlns:p14="http://schemas.microsoft.com/office/powerpoint/2010/main" val="4107818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575187" y="-22939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dirty="0">
                <a:solidFill>
                  <a:schemeClr val="dk1"/>
                </a:solidFill>
                <a:latin typeface="Calibri"/>
                <a:ea typeface="Calibri"/>
                <a:cs typeface="Calibri"/>
                <a:sym typeface="Calibri"/>
              </a:rPr>
              <a:t>Design of our Application</a:t>
            </a:r>
            <a:endParaRPr sz="4400" dirty="0">
              <a:solidFill>
                <a:schemeClr val="dk1"/>
              </a:solidFill>
              <a:latin typeface="Calibri"/>
              <a:ea typeface="Calibri"/>
              <a:cs typeface="Calibri"/>
              <a:sym typeface="Calibri"/>
            </a:endParaRPr>
          </a:p>
        </p:txBody>
      </p:sp>
      <p:sp>
        <p:nvSpPr>
          <p:cNvPr id="185" name="Google Shape;185;p23"/>
          <p:cNvSpPr txBox="1">
            <a:spLocks noGrp="1"/>
          </p:cNvSpPr>
          <p:nvPr>
            <p:ph type="body" idx="1"/>
          </p:nvPr>
        </p:nvSpPr>
        <p:spPr>
          <a:xfrm>
            <a:off x="-1" y="653940"/>
            <a:ext cx="8972551" cy="5702410"/>
          </a:xfrm>
          <a:prstGeom prst="rect">
            <a:avLst/>
          </a:prstGeom>
          <a:noFill/>
          <a:ln>
            <a:noFill/>
          </a:ln>
        </p:spPr>
        <p:txBody>
          <a:bodyPr spcFirstLastPara="1" wrap="square" lIns="91425" tIns="45700" rIns="91425" bIns="45700" anchor="t" anchorCtr="0">
            <a:noAutofit/>
          </a:bodyPr>
          <a:lstStyle/>
          <a:p>
            <a:pPr marL="342900" marR="0" lvl="0" indent="-139700" algn="l" rtl="0">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p:txBody>
      </p:sp>
      <p:sp>
        <p:nvSpPr>
          <p:cNvPr id="186" name="Google Shape;186;p2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87" name="Google Shape;187;p2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88" name="Google Shape;188;p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17</a:t>
            </a:fld>
            <a:endParaRPr/>
          </a:p>
        </p:txBody>
      </p:sp>
      <p:pic>
        <p:nvPicPr>
          <p:cNvPr id="4" name="Picture 3">
            <a:extLst>
              <a:ext uri="{FF2B5EF4-FFF2-40B4-BE49-F238E27FC236}">
                <a16:creationId xmlns:a16="http://schemas.microsoft.com/office/drawing/2014/main" id="{29B1367F-126B-0F6F-BDCA-47EC72C7135D}"/>
              </a:ext>
            </a:extLst>
          </p:cNvPr>
          <p:cNvPicPr>
            <a:picLocks noChangeAspect="1"/>
          </p:cNvPicPr>
          <p:nvPr/>
        </p:nvPicPr>
        <p:blipFill>
          <a:blip r:embed="rId3"/>
          <a:stretch>
            <a:fillRect/>
          </a:stretch>
        </p:blipFill>
        <p:spPr>
          <a:xfrm>
            <a:off x="312174" y="717655"/>
            <a:ext cx="6743701" cy="5638695"/>
          </a:xfrm>
          <a:prstGeom prst="rect">
            <a:avLst/>
          </a:prstGeom>
        </p:spPr>
      </p:pic>
    </p:spTree>
    <p:extLst>
      <p:ext uri="{BB962C8B-B14F-4D97-AF65-F5344CB8AC3E}">
        <p14:creationId xmlns:p14="http://schemas.microsoft.com/office/powerpoint/2010/main" val="2831361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457200" y="-22939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dirty="0">
                <a:solidFill>
                  <a:schemeClr val="dk1"/>
                </a:solidFill>
                <a:latin typeface="Calibri"/>
                <a:ea typeface="Calibri"/>
                <a:cs typeface="Calibri"/>
                <a:sym typeface="Calibri"/>
              </a:rPr>
              <a:t>Design of our Application</a:t>
            </a:r>
            <a:endParaRPr sz="4400" dirty="0">
              <a:solidFill>
                <a:schemeClr val="dk1"/>
              </a:solidFill>
              <a:latin typeface="Calibri"/>
              <a:ea typeface="Calibri"/>
              <a:cs typeface="Calibri"/>
              <a:sym typeface="Calibri"/>
            </a:endParaRPr>
          </a:p>
        </p:txBody>
      </p:sp>
      <p:sp>
        <p:nvSpPr>
          <p:cNvPr id="185" name="Google Shape;185;p23"/>
          <p:cNvSpPr txBox="1">
            <a:spLocks noGrp="1"/>
          </p:cNvSpPr>
          <p:nvPr>
            <p:ph type="body" idx="1"/>
          </p:nvPr>
        </p:nvSpPr>
        <p:spPr>
          <a:xfrm>
            <a:off x="457200" y="744794"/>
            <a:ext cx="8229600" cy="5611556"/>
          </a:xfrm>
          <a:prstGeom prst="rect">
            <a:avLst/>
          </a:prstGeom>
          <a:noFill/>
          <a:ln>
            <a:noFill/>
          </a:ln>
        </p:spPr>
        <p:txBody>
          <a:bodyPr spcFirstLastPara="1" wrap="square" lIns="91425" tIns="45700" rIns="91425" bIns="45700" anchor="t" anchorCtr="0">
            <a:noAutofit/>
          </a:bodyPr>
          <a:lstStyle/>
          <a:p>
            <a:pPr marL="342900" marR="0" lvl="0" indent="-139700" algn="l" rtl="0">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p:txBody>
      </p:sp>
      <p:sp>
        <p:nvSpPr>
          <p:cNvPr id="186" name="Google Shape;186;p2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87" name="Google Shape;187;p2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88" name="Google Shape;188;p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18</a:t>
            </a:fld>
            <a:endParaRPr/>
          </a:p>
        </p:txBody>
      </p:sp>
      <p:pic>
        <p:nvPicPr>
          <p:cNvPr id="3" name="Picture 2">
            <a:extLst>
              <a:ext uri="{FF2B5EF4-FFF2-40B4-BE49-F238E27FC236}">
                <a16:creationId xmlns:a16="http://schemas.microsoft.com/office/drawing/2014/main" id="{2BFB27F7-36D1-3D9C-FB41-920CC3499C72}"/>
              </a:ext>
            </a:extLst>
          </p:cNvPr>
          <p:cNvPicPr>
            <a:picLocks noChangeAspect="1"/>
          </p:cNvPicPr>
          <p:nvPr/>
        </p:nvPicPr>
        <p:blipFill>
          <a:blip r:embed="rId3"/>
          <a:stretch>
            <a:fillRect/>
          </a:stretch>
        </p:blipFill>
        <p:spPr>
          <a:xfrm>
            <a:off x="641957" y="814532"/>
            <a:ext cx="3000895" cy="5430786"/>
          </a:xfrm>
          <a:prstGeom prst="rect">
            <a:avLst/>
          </a:prstGeom>
        </p:spPr>
      </p:pic>
      <p:pic>
        <p:nvPicPr>
          <p:cNvPr id="7" name="Picture 6">
            <a:extLst>
              <a:ext uri="{FF2B5EF4-FFF2-40B4-BE49-F238E27FC236}">
                <a16:creationId xmlns:a16="http://schemas.microsoft.com/office/drawing/2014/main" id="{141F90FD-906F-6E5F-0DF2-C949BC94ED4E}"/>
              </a:ext>
            </a:extLst>
          </p:cNvPr>
          <p:cNvPicPr>
            <a:picLocks noChangeAspect="1"/>
          </p:cNvPicPr>
          <p:nvPr/>
        </p:nvPicPr>
        <p:blipFill>
          <a:blip r:embed="rId4"/>
          <a:stretch>
            <a:fillRect/>
          </a:stretch>
        </p:blipFill>
        <p:spPr>
          <a:xfrm>
            <a:off x="3831546" y="1024638"/>
            <a:ext cx="4670497" cy="3635852"/>
          </a:xfrm>
          <a:prstGeom prst="rect">
            <a:avLst/>
          </a:prstGeom>
        </p:spPr>
      </p:pic>
    </p:spTree>
    <p:extLst>
      <p:ext uri="{BB962C8B-B14F-4D97-AF65-F5344CB8AC3E}">
        <p14:creationId xmlns:p14="http://schemas.microsoft.com/office/powerpoint/2010/main" val="2892311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457200" y="-19911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dirty="0">
                <a:solidFill>
                  <a:schemeClr val="dk1"/>
                </a:solidFill>
                <a:latin typeface="Calibri"/>
                <a:ea typeface="Calibri"/>
                <a:cs typeface="Calibri"/>
                <a:sym typeface="Calibri"/>
              </a:rPr>
              <a:t>Design of our Application</a:t>
            </a:r>
            <a:endParaRPr sz="4400" dirty="0">
              <a:solidFill>
                <a:schemeClr val="dk1"/>
              </a:solidFill>
              <a:latin typeface="Calibri"/>
              <a:ea typeface="Calibri"/>
              <a:cs typeface="Calibri"/>
              <a:sym typeface="Calibri"/>
            </a:endParaRPr>
          </a:p>
        </p:txBody>
      </p:sp>
      <p:sp>
        <p:nvSpPr>
          <p:cNvPr id="185" name="Google Shape;185;p23"/>
          <p:cNvSpPr txBox="1">
            <a:spLocks noGrp="1"/>
          </p:cNvSpPr>
          <p:nvPr>
            <p:ph type="body" idx="1"/>
          </p:nvPr>
        </p:nvSpPr>
        <p:spPr>
          <a:xfrm>
            <a:off x="663678" y="943884"/>
            <a:ext cx="7816646" cy="5399576"/>
          </a:xfrm>
          <a:prstGeom prst="rect">
            <a:avLst/>
          </a:prstGeom>
          <a:noFill/>
          <a:ln>
            <a:noFill/>
          </a:ln>
        </p:spPr>
        <p:txBody>
          <a:bodyPr spcFirstLastPara="1" wrap="square" lIns="91425" tIns="45700" rIns="91425" bIns="45700" anchor="t" anchorCtr="0">
            <a:noAutofit/>
          </a:bodyPr>
          <a:lstStyle/>
          <a:p>
            <a:pPr marL="342900" marR="0" lvl="0" indent="-139700" algn="l" rtl="0">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p:txBody>
      </p:sp>
      <p:sp>
        <p:nvSpPr>
          <p:cNvPr id="186" name="Google Shape;186;p2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87" name="Google Shape;187;p2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88" name="Google Shape;188;p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19</a:t>
            </a:fld>
            <a:endParaRPr/>
          </a:p>
        </p:txBody>
      </p:sp>
      <p:pic>
        <p:nvPicPr>
          <p:cNvPr id="5" name="Picture 4">
            <a:extLst>
              <a:ext uri="{FF2B5EF4-FFF2-40B4-BE49-F238E27FC236}">
                <a16:creationId xmlns:a16="http://schemas.microsoft.com/office/drawing/2014/main" id="{70B4F9F0-55EE-AB93-D2EB-93EF000682BB}"/>
              </a:ext>
            </a:extLst>
          </p:cNvPr>
          <p:cNvPicPr>
            <a:picLocks noChangeAspect="1"/>
          </p:cNvPicPr>
          <p:nvPr/>
        </p:nvPicPr>
        <p:blipFill>
          <a:blip r:embed="rId3"/>
          <a:stretch>
            <a:fillRect/>
          </a:stretch>
        </p:blipFill>
        <p:spPr>
          <a:xfrm>
            <a:off x="663677" y="1029055"/>
            <a:ext cx="7371735" cy="5242123"/>
          </a:xfrm>
          <a:prstGeom prst="rect">
            <a:avLst/>
          </a:prstGeom>
        </p:spPr>
      </p:pic>
    </p:spTree>
    <p:extLst>
      <p:ext uri="{BB962C8B-B14F-4D97-AF65-F5344CB8AC3E}">
        <p14:creationId xmlns:p14="http://schemas.microsoft.com/office/powerpoint/2010/main" val="1651864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altLang="en-US" sz="4400" dirty="0"/>
              <a:t>Title acknowledgement mail from Client</a:t>
            </a:r>
            <a:endParaRPr dirty="0"/>
          </a:p>
        </p:txBody>
      </p:sp>
      <p:sp>
        <p:nvSpPr>
          <p:cNvPr id="113" name="Google Shape;113;p1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a:buNone/>
            </a:pPr>
            <a:endParaRPr sz="3200" dirty="0">
              <a:solidFill>
                <a:schemeClr val="dk1"/>
              </a:solidFill>
              <a:latin typeface="Calibri"/>
              <a:ea typeface="Calibri"/>
              <a:cs typeface="Calibri"/>
              <a:sym typeface="Calibri"/>
            </a:endParaRPr>
          </a:p>
        </p:txBody>
      </p:sp>
      <p:sp>
        <p:nvSpPr>
          <p:cNvPr id="114" name="Google Shape;114;p1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15" name="Google Shape;115;p1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16" name="Google Shape;116;p1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a:t>
            </a:fld>
            <a:endParaRPr dirty="0"/>
          </a:p>
        </p:txBody>
      </p:sp>
      <p:pic>
        <p:nvPicPr>
          <p:cNvPr id="3" name="Picture 2">
            <a:extLst>
              <a:ext uri="{FF2B5EF4-FFF2-40B4-BE49-F238E27FC236}">
                <a16:creationId xmlns:a16="http://schemas.microsoft.com/office/drawing/2014/main" id="{9546D712-A933-E052-ADF4-A1F0EBA62F1F}"/>
              </a:ext>
            </a:extLst>
          </p:cNvPr>
          <p:cNvPicPr>
            <a:picLocks noChangeAspect="1"/>
          </p:cNvPicPr>
          <p:nvPr/>
        </p:nvPicPr>
        <p:blipFill rotWithShape="1">
          <a:blip r:embed="rId3"/>
          <a:srcRect l="19434" t="22230" r="5000" b="6289"/>
          <a:stretch/>
        </p:blipFill>
        <p:spPr>
          <a:xfrm>
            <a:off x="316959" y="1600200"/>
            <a:ext cx="8510082" cy="45259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457200" y="-19911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dirty="0">
                <a:solidFill>
                  <a:schemeClr val="dk1"/>
                </a:solidFill>
                <a:latin typeface="Calibri"/>
                <a:ea typeface="Calibri"/>
                <a:cs typeface="Calibri"/>
                <a:sym typeface="Calibri"/>
              </a:rPr>
              <a:t>Design of our Application</a:t>
            </a:r>
            <a:endParaRPr sz="4400" dirty="0">
              <a:solidFill>
                <a:schemeClr val="dk1"/>
              </a:solidFill>
              <a:latin typeface="Calibri"/>
              <a:ea typeface="Calibri"/>
              <a:cs typeface="Calibri"/>
              <a:sym typeface="Calibri"/>
            </a:endParaRPr>
          </a:p>
        </p:txBody>
      </p:sp>
      <p:sp>
        <p:nvSpPr>
          <p:cNvPr id="185" name="Google Shape;185;p23"/>
          <p:cNvSpPr txBox="1">
            <a:spLocks noGrp="1"/>
          </p:cNvSpPr>
          <p:nvPr>
            <p:ph type="body" idx="1"/>
          </p:nvPr>
        </p:nvSpPr>
        <p:spPr>
          <a:xfrm>
            <a:off x="457200" y="943882"/>
            <a:ext cx="8229600" cy="5412468"/>
          </a:xfrm>
          <a:prstGeom prst="rect">
            <a:avLst/>
          </a:prstGeom>
          <a:noFill/>
          <a:ln>
            <a:noFill/>
          </a:ln>
        </p:spPr>
        <p:txBody>
          <a:bodyPr spcFirstLastPara="1" wrap="square" lIns="91425" tIns="45700" rIns="91425" bIns="45700" anchor="t" anchorCtr="0">
            <a:noAutofit/>
          </a:bodyPr>
          <a:lstStyle/>
          <a:p>
            <a:pPr marL="342900" marR="0" lvl="0" indent="-139700" algn="l" rtl="0">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p:txBody>
      </p:sp>
      <p:sp>
        <p:nvSpPr>
          <p:cNvPr id="186" name="Google Shape;186;p2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87" name="Google Shape;187;p2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88" name="Google Shape;188;p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20</a:t>
            </a:fld>
            <a:endParaRPr/>
          </a:p>
        </p:txBody>
      </p:sp>
      <p:pic>
        <p:nvPicPr>
          <p:cNvPr id="3" name="Picture 2">
            <a:extLst>
              <a:ext uri="{FF2B5EF4-FFF2-40B4-BE49-F238E27FC236}">
                <a16:creationId xmlns:a16="http://schemas.microsoft.com/office/drawing/2014/main" id="{0164DDD3-A998-D1A2-1887-555BAEAF84FD}"/>
              </a:ext>
            </a:extLst>
          </p:cNvPr>
          <p:cNvPicPr>
            <a:picLocks noChangeAspect="1"/>
          </p:cNvPicPr>
          <p:nvPr/>
        </p:nvPicPr>
        <p:blipFill rotWithShape="1">
          <a:blip r:embed="rId3"/>
          <a:srcRect t="2332" r="1542"/>
          <a:stretch/>
        </p:blipFill>
        <p:spPr>
          <a:xfrm>
            <a:off x="457200" y="934880"/>
            <a:ext cx="6767051" cy="5421470"/>
          </a:xfrm>
          <a:prstGeom prst="rect">
            <a:avLst/>
          </a:prstGeom>
        </p:spPr>
      </p:pic>
    </p:spTree>
    <p:extLst>
      <p:ext uri="{BB962C8B-B14F-4D97-AF65-F5344CB8AC3E}">
        <p14:creationId xmlns:p14="http://schemas.microsoft.com/office/powerpoint/2010/main" val="2715543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457200" y="-22939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dirty="0">
                <a:solidFill>
                  <a:schemeClr val="dk1"/>
                </a:solidFill>
                <a:latin typeface="Calibri"/>
                <a:ea typeface="Calibri"/>
                <a:cs typeface="Calibri"/>
                <a:sym typeface="Calibri"/>
              </a:rPr>
              <a:t>Design of our Application</a:t>
            </a:r>
            <a:endParaRPr sz="4400" dirty="0">
              <a:solidFill>
                <a:schemeClr val="dk1"/>
              </a:solidFill>
              <a:latin typeface="Calibri"/>
              <a:ea typeface="Calibri"/>
              <a:cs typeface="Calibri"/>
              <a:sym typeface="Calibri"/>
            </a:endParaRPr>
          </a:p>
        </p:txBody>
      </p:sp>
      <p:sp>
        <p:nvSpPr>
          <p:cNvPr id="185" name="Google Shape;185;p23"/>
          <p:cNvSpPr txBox="1">
            <a:spLocks noGrp="1"/>
          </p:cNvSpPr>
          <p:nvPr>
            <p:ph type="body" idx="1"/>
          </p:nvPr>
        </p:nvSpPr>
        <p:spPr>
          <a:xfrm>
            <a:off x="457200" y="700547"/>
            <a:ext cx="8229600" cy="5508523"/>
          </a:xfrm>
          <a:prstGeom prst="rect">
            <a:avLst/>
          </a:prstGeom>
          <a:noFill/>
          <a:ln>
            <a:noFill/>
          </a:ln>
        </p:spPr>
        <p:txBody>
          <a:bodyPr spcFirstLastPara="1" wrap="square" lIns="91425" tIns="45700" rIns="91425" bIns="45700" anchor="t" anchorCtr="0">
            <a:noAutofit/>
          </a:bodyPr>
          <a:lstStyle/>
          <a:p>
            <a:pPr marL="342900" marR="0" lvl="0" indent="-139700" algn="l" rtl="0">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p:txBody>
      </p:sp>
      <p:sp>
        <p:nvSpPr>
          <p:cNvPr id="186" name="Google Shape;186;p23"/>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87" name="Google Shape;187;p2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88" name="Google Shape;188;p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21</a:t>
            </a:fld>
            <a:endParaRPr/>
          </a:p>
        </p:txBody>
      </p:sp>
      <p:pic>
        <p:nvPicPr>
          <p:cNvPr id="3" name="Picture 2">
            <a:extLst>
              <a:ext uri="{FF2B5EF4-FFF2-40B4-BE49-F238E27FC236}">
                <a16:creationId xmlns:a16="http://schemas.microsoft.com/office/drawing/2014/main" id="{B4508F64-6DFE-09FF-7610-44BB7E310592}"/>
              </a:ext>
            </a:extLst>
          </p:cNvPr>
          <p:cNvPicPr>
            <a:picLocks noChangeAspect="1"/>
          </p:cNvPicPr>
          <p:nvPr/>
        </p:nvPicPr>
        <p:blipFill>
          <a:blip r:embed="rId3"/>
          <a:stretch>
            <a:fillRect/>
          </a:stretch>
        </p:blipFill>
        <p:spPr>
          <a:xfrm>
            <a:off x="561671" y="807076"/>
            <a:ext cx="4058258" cy="5295464"/>
          </a:xfrm>
          <a:prstGeom prst="rect">
            <a:avLst/>
          </a:prstGeom>
        </p:spPr>
      </p:pic>
    </p:spTree>
    <p:extLst>
      <p:ext uri="{BB962C8B-B14F-4D97-AF65-F5344CB8AC3E}">
        <p14:creationId xmlns:p14="http://schemas.microsoft.com/office/powerpoint/2010/main" val="3372912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Action Plan</a:t>
            </a:r>
            <a:endParaRPr/>
          </a:p>
        </p:txBody>
      </p:sp>
      <p:graphicFrame>
        <p:nvGraphicFramePr>
          <p:cNvPr id="203" name="Google Shape;203;p25"/>
          <p:cNvGraphicFramePr/>
          <p:nvPr>
            <p:extLst>
              <p:ext uri="{D42A27DB-BD31-4B8C-83A1-F6EECF244321}">
                <p14:modId xmlns:p14="http://schemas.microsoft.com/office/powerpoint/2010/main" val="2185946554"/>
              </p:ext>
            </p:extLst>
          </p:nvPr>
        </p:nvGraphicFramePr>
        <p:xfrm>
          <a:off x="457200" y="1600200"/>
          <a:ext cx="8229600" cy="3505830"/>
        </p:xfrm>
        <a:graphic>
          <a:graphicData uri="http://schemas.openxmlformats.org/drawingml/2006/table">
            <a:tbl>
              <a:tblPr>
                <a:noFill/>
                <a:tableStyleId>{242418E8-6F8E-48CB-A0EF-797CA205D36F}</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1475">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Module No.</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Module Name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Deadline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dirty="0">
                          <a:solidFill>
                            <a:srgbClr val="000000"/>
                          </a:solidFill>
                          <a:latin typeface="Calibri"/>
                          <a:ea typeface="Calibri"/>
                          <a:cs typeface="Calibri"/>
                          <a:sym typeface="Calibri"/>
                        </a:rPr>
                        <a:t>1</a:t>
                      </a: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User Management</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15/08/24</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dirty="0">
                          <a:solidFill>
                            <a:srgbClr val="000000"/>
                          </a:solidFill>
                          <a:latin typeface="Calibri"/>
                          <a:ea typeface="Calibri"/>
                          <a:cs typeface="Calibri"/>
                          <a:sym typeface="Calibri"/>
                        </a:rPr>
                        <a:t>2</a:t>
                      </a:r>
                      <a:endParaRPr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Sales Management</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22/08/24</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dirty="0">
                          <a:solidFill>
                            <a:srgbClr val="000000"/>
                          </a:solidFill>
                          <a:latin typeface="Calibri"/>
                          <a:ea typeface="Calibri"/>
                          <a:cs typeface="Calibri"/>
                          <a:sym typeface="Calibri"/>
                        </a:rPr>
                        <a:t>3</a:t>
                      </a:r>
                      <a:endParaRPr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Order Management</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31/08/24</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dirty="0">
                          <a:solidFill>
                            <a:srgbClr val="000000"/>
                          </a:solidFill>
                          <a:latin typeface="Calibri"/>
                          <a:ea typeface="Calibri"/>
                          <a:cs typeface="Calibri"/>
                          <a:sym typeface="Calibri"/>
                        </a:rPr>
                        <a:t> 4</a:t>
                      </a:r>
                      <a:endParaRPr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Inventory Management</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15/09/24</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dirty="0"/>
                        <a:t>5</a:t>
                      </a:r>
                      <a:endParaRPr dirty="0"/>
                    </a:p>
                  </a:txBody>
                  <a:tcPr marL="91450" marR="91450" marT="45725" marB="45725">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lgn="ctr">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Reporting and Analytics</a:t>
                      </a:r>
                      <a:endParaRPr sz="1800" dirty="0">
                        <a:solidFill>
                          <a:schemeClr val="dk1"/>
                        </a:solidFill>
                        <a:latin typeface="Calibri"/>
                        <a:ea typeface="Calibri"/>
                        <a:cs typeface="Calibri"/>
                        <a:sym typeface="Calibri"/>
                      </a:endParaRPr>
                    </a:p>
                  </a:txBody>
                  <a:tcPr marL="91450" marR="91450" marT="45725" marB="45725">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lgn="ctr">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30/09/24</a:t>
                      </a:r>
                      <a:endParaRPr sz="1800" dirty="0">
                        <a:solidFill>
                          <a:schemeClr val="dk1"/>
                        </a:solidFill>
                        <a:latin typeface="Calibri"/>
                        <a:ea typeface="Calibri"/>
                        <a:cs typeface="Calibri"/>
                        <a:sym typeface="Calibri"/>
                      </a:endParaRPr>
                    </a:p>
                  </a:txBody>
                  <a:tcPr marL="91450" marR="91450" marT="45725" marB="45725">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lgn="ctr">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284618562"/>
                  </a:ext>
                </a:extLst>
              </a:tr>
              <a:tr h="6397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FF0000"/>
                        </a:buClr>
                        <a:buSzPts val="1800"/>
                        <a:buFont typeface="Calibri"/>
                        <a:buNone/>
                      </a:pPr>
                      <a:r>
                        <a:rPr lang="en-US" sz="1800" b="0" i="0" u="none">
                          <a:solidFill>
                            <a:srgbClr val="FF0000"/>
                          </a:solidFill>
                          <a:latin typeface="Calibri"/>
                          <a:ea typeface="Calibri"/>
                          <a:cs typeface="Calibri"/>
                          <a:sym typeface="Calibri"/>
                        </a:rPr>
                        <a:t>Project Document Report preparation</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01/10/24</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5"/>
                  </a:ext>
                </a:extLst>
              </a:tr>
              <a:tr h="6397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FF0000"/>
                        </a:buClr>
                        <a:buSzPts val="1800"/>
                        <a:buFont typeface="Calibri"/>
                        <a:buNone/>
                      </a:pPr>
                      <a:r>
                        <a:rPr lang="en-US" sz="1800" b="0" i="0" u="none">
                          <a:solidFill>
                            <a:srgbClr val="FF0000"/>
                          </a:solidFill>
                          <a:latin typeface="Calibri"/>
                          <a:ea typeface="Calibri"/>
                          <a:cs typeface="Calibri"/>
                          <a:sym typeface="Calibri"/>
                        </a:rPr>
                        <a:t>Project Document Submission</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FF0000"/>
                        </a:buClr>
                        <a:buSzPts val="1800"/>
                        <a:buFont typeface="Calibri"/>
                        <a:buNone/>
                      </a:pPr>
                      <a:r>
                        <a:rPr lang="en-US" sz="1800" b="0" i="0" u="none" dirty="0">
                          <a:solidFill>
                            <a:srgbClr val="FF0000"/>
                          </a:solidFill>
                          <a:latin typeface="Calibri"/>
                          <a:ea typeface="Calibri"/>
                          <a:cs typeface="Calibri"/>
                          <a:sym typeface="Calibri"/>
                        </a:rPr>
                        <a:t>18/10/24</a:t>
                      </a:r>
                      <a:endParaRPr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bl>
          </a:graphicData>
        </a:graphic>
      </p:graphicFrame>
      <p:sp>
        <p:nvSpPr>
          <p:cNvPr id="204" name="Google Shape;204;p25"/>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205" name="Google Shape;205;p2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206" name="Google Shape;206;p2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b="0" i="0" u="none" dirty="0">
                <a:solidFill>
                  <a:schemeClr val="dk1"/>
                </a:solidFill>
                <a:latin typeface="Times New Roman" panose="02020603050405020304" pitchFamily="18" charset="0"/>
                <a:cs typeface="Times New Roman" panose="02020603050405020304" pitchFamily="18" charset="0"/>
                <a:sym typeface="Calibri"/>
              </a:rPr>
              <a:t>REFERENCES</a:t>
            </a:r>
            <a:br>
              <a:rPr lang="en-US" sz="4400" b="0" i="0" u="none" dirty="0">
                <a:solidFill>
                  <a:schemeClr val="dk1"/>
                </a:solidFill>
                <a:latin typeface="Calibri"/>
                <a:ea typeface="Calibri"/>
                <a:cs typeface="Calibri"/>
                <a:sym typeface="Calibri"/>
              </a:rPr>
            </a:br>
            <a:endParaRPr dirty="0"/>
          </a:p>
        </p:txBody>
      </p:sp>
      <p:sp>
        <p:nvSpPr>
          <p:cNvPr id="212" name="Google Shape;212;p26"/>
          <p:cNvSpPr txBox="1">
            <a:spLocks noGrp="1"/>
          </p:cNvSpPr>
          <p:nvPr>
            <p:ph type="body" idx="1"/>
          </p:nvPr>
        </p:nvSpPr>
        <p:spPr>
          <a:xfrm>
            <a:off x="457200" y="1129979"/>
            <a:ext cx="8229600" cy="5211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None/>
            </a:pPr>
            <a:endParaRPr lang="en-IN" dirty="0">
              <a:solidFill>
                <a:srgbClr val="0000FF"/>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Clr>
                <a:schemeClr val="dk1"/>
              </a:buClr>
              <a:buSzPts val="3200"/>
              <a:buNone/>
            </a:pPr>
            <a:r>
              <a:rPr lang="en-IN" dirty="0">
                <a:solidFill>
                  <a:srgbClr val="0000FF"/>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Buy Organic Oils Online in India | Pure &amp; Sure – </a:t>
            </a:r>
            <a:r>
              <a:rPr lang="en-IN" dirty="0" err="1">
                <a:solidFill>
                  <a:srgbClr val="0000FF"/>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Phalada</a:t>
            </a:r>
            <a:r>
              <a:rPr lang="en-IN" dirty="0">
                <a:solidFill>
                  <a:srgbClr val="0000FF"/>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Pure &amp; Sure (pureandsure.in)</a:t>
            </a:r>
            <a:endParaRPr lang="en-IN"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3200"/>
              <a:buNone/>
            </a:pPr>
            <a:endParaRPr lang="en-IN"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3200"/>
              <a:buNone/>
            </a:pPr>
            <a:r>
              <a:rPr lang="en-IN" dirty="0">
                <a:latin typeface="Times New Roman" panose="02020603050405020304" pitchFamily="18" charset="0"/>
                <a:cs typeface="Times New Roman" panose="02020603050405020304" pitchFamily="18" charset="0"/>
              </a:rPr>
              <a:t>ERVAMATIN HAIR OIL </a:t>
            </a:r>
          </a:p>
          <a:p>
            <a:pPr marL="0" marR="0" lvl="0" indent="0" algn="l" rtl="0">
              <a:lnSpc>
                <a:spcPct val="100000"/>
              </a:lnSpc>
              <a:spcBef>
                <a:spcPts val="0"/>
              </a:spcBef>
              <a:spcAft>
                <a:spcPts val="0"/>
              </a:spcAft>
              <a:buClr>
                <a:schemeClr val="dk1"/>
              </a:buClr>
              <a:buSzPts val="3200"/>
              <a:buNone/>
            </a:pPr>
            <a:endParaRPr lang="en-IN"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3200"/>
              <a:buNone/>
            </a:pPr>
            <a:r>
              <a:rPr lang="en-US" dirty="0">
                <a:latin typeface="Times New Roman" panose="02020603050405020304" pitchFamily="18" charset="0"/>
                <a:cs typeface="Times New Roman" panose="02020603050405020304" pitchFamily="18" charset="0"/>
                <a:hlinkClick r:id="rId4"/>
              </a:rPr>
              <a:t>ERVAMATINervamatin.com </a:t>
            </a:r>
            <a:r>
              <a:rPr lang="en-US" dirty="0" err="1">
                <a:latin typeface="Times New Roman" panose="02020603050405020304" pitchFamily="18" charset="0"/>
                <a:cs typeface="Times New Roman" panose="02020603050405020304" pitchFamily="18" charset="0"/>
                <a:hlinkClick r:id="rId4"/>
              </a:rPr>
              <a:t>Ervamatin</a:t>
            </a:r>
            <a:r>
              <a:rPr lang="en-US" dirty="0">
                <a:latin typeface="Times New Roman" panose="02020603050405020304" pitchFamily="18" charset="0"/>
                <a:cs typeface="Times New Roman" panose="02020603050405020304" pitchFamily="18" charset="0"/>
                <a:hlinkClick r:id="rId4"/>
              </a:rPr>
              <a:t> ANTI HAIR LOSS TREATMENT</a:t>
            </a:r>
            <a:endParaRPr lang="en-IN" dirty="0">
              <a:latin typeface="Times New Roman" panose="02020603050405020304" pitchFamily="18" charset="0"/>
              <a:cs typeface="Times New Roman" panose="02020603050405020304" pitchFamily="18" charset="0"/>
            </a:endParaRPr>
          </a:p>
        </p:txBody>
      </p:sp>
      <p:sp>
        <p:nvSpPr>
          <p:cNvPr id="213" name="Google Shape;213;p2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214" name="Google Shape;214;p2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215" name="Google Shape;215;p2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23</a:t>
            </a:fld>
            <a:endParaRPr/>
          </a:p>
        </p:txBody>
      </p:sp>
      <p:sp>
        <p:nvSpPr>
          <p:cNvPr id="3" name="TextBox 2">
            <a:extLst>
              <a:ext uri="{FF2B5EF4-FFF2-40B4-BE49-F238E27FC236}">
                <a16:creationId xmlns:a16="http://schemas.microsoft.com/office/drawing/2014/main" id="{9C7ED087-B13A-7555-31D4-1153DC1CD8D0}"/>
              </a:ext>
            </a:extLst>
          </p:cNvPr>
          <p:cNvSpPr txBox="1"/>
          <p:nvPr/>
        </p:nvSpPr>
        <p:spPr>
          <a:xfrm>
            <a:off x="604685" y="881460"/>
            <a:ext cx="337738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BUY HAIR OIL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chemeClr val="dk1"/>
                </a:solidFill>
                <a:latin typeface="Calibri"/>
                <a:ea typeface="Calibri"/>
                <a:cs typeface="Calibri"/>
                <a:sym typeface="Calibri"/>
              </a:rPr>
              <a:t>Problem Statement</a:t>
            </a:r>
            <a:endParaRPr dirty="0"/>
          </a:p>
        </p:txBody>
      </p:sp>
      <p:sp>
        <p:nvSpPr>
          <p:cNvPr id="122" name="Google Shape;122;p1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114300" indent="0" algn="just">
              <a:buNone/>
            </a:pPr>
            <a:r>
              <a:rPr lang="en-US" dirty="0"/>
              <a:t>Develop a web application to manage  homemade organic hair oil business, with secure user roles and efficient inventory and sales tracking.</a:t>
            </a:r>
            <a:endParaRPr lang="en-US" altLang="en-US" dirty="0">
              <a:solidFill>
                <a:srgbClr val="FF0000"/>
              </a:solidFill>
              <a:latin typeface="Calibri" panose="020F0502020204030204" pitchFamily="34" charset="0"/>
              <a:ea typeface="Cambria" panose="02040503050406030204" pitchFamily="18" charset="0"/>
              <a:cs typeface="Calibri" panose="020F0502020204030204" pitchFamily="34" charset="0"/>
            </a:endParaRPr>
          </a:p>
        </p:txBody>
      </p:sp>
      <p:sp>
        <p:nvSpPr>
          <p:cNvPr id="123" name="Google Shape;123;p16"/>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24" name="Google Shape;124;p1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25" name="Google Shape;125;p1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chemeClr val="dk1"/>
                </a:solidFill>
                <a:latin typeface="Calibri"/>
                <a:ea typeface="Calibri"/>
                <a:cs typeface="Calibri"/>
                <a:sym typeface="Calibri"/>
              </a:rPr>
              <a:t>Requirements as specified by the C</a:t>
            </a:r>
            <a:r>
              <a:rPr lang="en-US" dirty="0"/>
              <a:t>lient</a:t>
            </a:r>
            <a:endParaRPr dirty="0"/>
          </a:p>
        </p:txBody>
      </p:sp>
      <p:sp>
        <p:nvSpPr>
          <p:cNvPr id="131" name="Google Shape;131;p1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660400" marR="0" lvl="0" indent="-457200" algn="just" rtl="0">
              <a:spcBef>
                <a:spcPts val="0"/>
              </a:spcBef>
              <a:spcAft>
                <a:spcPts val="0"/>
              </a:spcAft>
              <a:buClr>
                <a:schemeClr val="dk1"/>
              </a:buClr>
              <a:buSzPts val="3200"/>
              <a:buFont typeface="Arial" panose="020B0604020202020204" pitchFamily="34" charset="0"/>
              <a:buChar char="•"/>
            </a:pPr>
            <a:r>
              <a:rPr lang="en-US" sz="3200" dirty="0">
                <a:solidFill>
                  <a:schemeClr val="dk1"/>
                </a:solidFill>
                <a:latin typeface="Calibri"/>
                <a:ea typeface="Calibri"/>
                <a:cs typeface="Calibri"/>
                <a:sym typeface="Calibri"/>
              </a:rPr>
              <a:t>Implement a system that supports different user levels, ensuring that the right people have access to the right features.</a:t>
            </a:r>
          </a:p>
          <a:p>
            <a:pPr marL="660400" marR="0" lvl="0" indent="-457200" algn="just" rtl="0">
              <a:spcBef>
                <a:spcPts val="0"/>
              </a:spcBef>
              <a:spcAft>
                <a:spcPts val="0"/>
              </a:spcAft>
              <a:buClr>
                <a:schemeClr val="dk1"/>
              </a:buClr>
              <a:buSzPts val="3200"/>
              <a:buFont typeface="Arial" panose="020B0604020202020204" pitchFamily="34" charset="0"/>
              <a:buChar char="•"/>
            </a:pPr>
            <a:endParaRPr lang="en-US" dirty="0"/>
          </a:p>
          <a:p>
            <a:pPr marL="660400" marR="0" lvl="0" indent="-457200" algn="just" rtl="0">
              <a:spcBef>
                <a:spcPts val="0"/>
              </a:spcBef>
              <a:spcAft>
                <a:spcPts val="0"/>
              </a:spcAft>
              <a:buClr>
                <a:schemeClr val="dk1"/>
              </a:buClr>
              <a:buSzPts val="3200"/>
              <a:buFont typeface="Arial" panose="020B0604020202020204" pitchFamily="34" charset="0"/>
              <a:buChar char="•"/>
            </a:pPr>
            <a:r>
              <a:rPr lang="en-US" sz="3200" dirty="0">
                <a:solidFill>
                  <a:schemeClr val="dk1"/>
                </a:solidFill>
                <a:latin typeface="Calibri"/>
                <a:ea typeface="Calibri"/>
                <a:cs typeface="Calibri"/>
                <a:sym typeface="Calibri"/>
              </a:rPr>
              <a:t> Enable real-time monitoring and management of product inventory to ensure smooth operations.</a:t>
            </a:r>
            <a:endParaRPr sz="3200" dirty="0">
              <a:solidFill>
                <a:schemeClr val="dk1"/>
              </a:solidFill>
              <a:latin typeface="Calibri"/>
              <a:ea typeface="Calibri"/>
              <a:cs typeface="Calibri"/>
              <a:sym typeface="Calibri"/>
            </a:endParaRPr>
          </a:p>
        </p:txBody>
      </p:sp>
      <p:sp>
        <p:nvSpPr>
          <p:cNvPr id="132" name="Google Shape;13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33" name="Google Shape;133;p1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34" name="Google Shape;134;p1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chemeClr val="dk1"/>
                </a:solidFill>
                <a:latin typeface="Calibri"/>
                <a:ea typeface="Calibri"/>
                <a:cs typeface="Calibri"/>
                <a:sym typeface="Calibri"/>
              </a:rPr>
              <a:t>Requirements as specified by the C</a:t>
            </a:r>
            <a:r>
              <a:rPr lang="en-US" dirty="0"/>
              <a:t>lient</a:t>
            </a:r>
            <a:endParaRPr dirty="0"/>
          </a:p>
        </p:txBody>
      </p:sp>
      <p:sp>
        <p:nvSpPr>
          <p:cNvPr id="131" name="Google Shape;131;p1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660400" indent="-457200" algn="just">
              <a:spcBef>
                <a:spcPts val="0"/>
              </a:spcBef>
              <a:buSzPts val="3200"/>
            </a:pPr>
            <a:r>
              <a:rPr lang="en-US" sz="3200" dirty="0">
                <a:solidFill>
                  <a:schemeClr val="dk1"/>
                </a:solidFill>
                <a:latin typeface="Calibri"/>
                <a:ea typeface="Calibri"/>
                <a:cs typeface="Calibri"/>
                <a:sym typeface="Calibri"/>
              </a:rPr>
              <a:t>Provide tools for tracking sales activities, from order processing to delivery, with insights to support decision-making.</a:t>
            </a:r>
          </a:p>
          <a:p>
            <a:pPr marL="660400" indent="-457200" algn="just">
              <a:spcBef>
                <a:spcPts val="0"/>
              </a:spcBef>
              <a:buSzPts val="3200"/>
            </a:pPr>
            <a:endParaRPr lang="en-US" dirty="0"/>
          </a:p>
          <a:p>
            <a:pPr marL="660400" indent="-457200" algn="just">
              <a:spcBef>
                <a:spcPts val="0"/>
              </a:spcBef>
              <a:buSzPts val="3200"/>
            </a:pPr>
            <a:r>
              <a:rPr lang="en-US" sz="3200" dirty="0">
                <a:solidFill>
                  <a:schemeClr val="dk1"/>
                </a:solidFill>
                <a:latin typeface="Calibri"/>
                <a:ea typeface="Calibri"/>
                <a:cs typeface="Calibri"/>
                <a:sym typeface="Calibri"/>
              </a:rPr>
              <a:t>Ensure a user-friendly interface that is accessible on multiple devices and facilitates efficient management.</a:t>
            </a:r>
            <a:endParaRPr sz="3200" dirty="0">
              <a:solidFill>
                <a:schemeClr val="dk1"/>
              </a:solidFill>
              <a:latin typeface="Calibri"/>
              <a:ea typeface="Calibri"/>
              <a:cs typeface="Calibri"/>
              <a:sym typeface="Calibri"/>
            </a:endParaRPr>
          </a:p>
        </p:txBody>
      </p:sp>
      <p:sp>
        <p:nvSpPr>
          <p:cNvPr id="132" name="Google Shape;132;p1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33" name="Google Shape;133;p1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34" name="Google Shape;134;p1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a:t>
            </a:fld>
            <a:endParaRPr/>
          </a:p>
        </p:txBody>
      </p:sp>
    </p:spTree>
    <p:extLst>
      <p:ext uri="{BB962C8B-B14F-4D97-AF65-F5344CB8AC3E}">
        <p14:creationId xmlns:p14="http://schemas.microsoft.com/office/powerpoint/2010/main" val="219113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Objectives</a:t>
            </a:r>
            <a:endParaRPr/>
          </a:p>
        </p:txBody>
      </p:sp>
      <p:sp>
        <p:nvSpPr>
          <p:cNvPr id="140" name="Google Shape;140;p18"/>
          <p:cNvSpPr txBox="1">
            <a:spLocks noGrp="1"/>
          </p:cNvSpPr>
          <p:nvPr>
            <p:ph type="body" idx="1"/>
          </p:nvPr>
        </p:nvSpPr>
        <p:spPr>
          <a:xfrm>
            <a:off x="457200" y="1417637"/>
            <a:ext cx="8229600" cy="4525962"/>
          </a:xfrm>
          <a:prstGeom prst="rect">
            <a:avLst/>
          </a:prstGeom>
          <a:noFill/>
          <a:ln>
            <a:noFill/>
          </a:ln>
        </p:spPr>
        <p:txBody>
          <a:bodyPr spcFirstLastPara="1" wrap="square" lIns="91425" tIns="45700" rIns="91425" bIns="45700" anchor="t" anchorCtr="0">
            <a:noAutofit/>
          </a:bodyPr>
          <a:lstStyle/>
          <a:p>
            <a:pPr marL="114300" indent="0" algn="just">
              <a:buNone/>
            </a:pPr>
            <a:r>
              <a:rPr lang="en-US" dirty="0"/>
              <a:t>To create a web application that will enhance the management and growth of homemade organic hair oil business by integrating secure user access, efficient inventory tracking, and effective sales management. The platform will streamline operations, support scalability, and provide valuable insights to drive business success.</a:t>
            </a:r>
            <a:endParaRPr lang="en-US" altLang="en-US" dirty="0">
              <a:latin typeface="Calibri" panose="020F0502020204030204" pitchFamily="34" charset="0"/>
              <a:cs typeface="Calibri" panose="020F0502020204030204" pitchFamily="34" charset="0"/>
            </a:endParaRPr>
          </a:p>
        </p:txBody>
      </p:sp>
      <p:sp>
        <p:nvSpPr>
          <p:cNvPr id="141" name="Google Shape;141;p1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42" name="Google Shape;142;p1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43" name="Google Shape;143;p1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chemeClr val="dk1"/>
                </a:solidFill>
                <a:latin typeface="Calibri"/>
                <a:ea typeface="Calibri"/>
                <a:cs typeface="Calibri"/>
                <a:sym typeface="Calibri"/>
              </a:rPr>
              <a:t>Tools and Technologies used</a:t>
            </a:r>
            <a:endParaRPr dirty="0"/>
          </a:p>
        </p:txBody>
      </p:sp>
      <p:sp>
        <p:nvSpPr>
          <p:cNvPr id="149" name="Google Shape;149;p19"/>
          <p:cNvSpPr txBox="1">
            <a:spLocks noGrp="1"/>
          </p:cNvSpPr>
          <p:nvPr>
            <p:ph type="body" idx="1"/>
          </p:nvPr>
        </p:nvSpPr>
        <p:spPr>
          <a:xfrm>
            <a:off x="457200" y="1417637"/>
            <a:ext cx="8229600" cy="4707118"/>
          </a:xfrm>
          <a:prstGeom prst="rect">
            <a:avLst/>
          </a:prstGeom>
          <a:noFill/>
          <a:ln>
            <a:noFill/>
          </a:ln>
        </p:spPr>
        <p:txBody>
          <a:bodyPr spcFirstLastPara="1" wrap="square" lIns="91425" tIns="45700" rIns="91425" bIns="45700" anchor="t" anchorCtr="0">
            <a:noAutofit/>
          </a:bodyPr>
          <a:lstStyle/>
          <a:p>
            <a:pPr marL="114300" indent="0">
              <a:buNone/>
            </a:pPr>
            <a:r>
              <a:rPr lang="en-US" altLang="en-US" b="1" dirty="0"/>
              <a:t>Software Technologies</a:t>
            </a:r>
          </a:p>
          <a:p>
            <a:r>
              <a:rPr lang="en-US" altLang="en-US" b="1" dirty="0"/>
              <a:t>Front End: </a:t>
            </a:r>
            <a:r>
              <a:rPr lang="en-US" altLang="en-US" dirty="0"/>
              <a:t>React, Tailwind CSS, JavaScript</a:t>
            </a:r>
          </a:p>
          <a:p>
            <a:r>
              <a:rPr lang="en-US" altLang="en-US" b="1" dirty="0"/>
              <a:t>Server</a:t>
            </a:r>
            <a:r>
              <a:rPr lang="en-US" altLang="en-US" dirty="0"/>
              <a:t>: Express JS</a:t>
            </a:r>
          </a:p>
          <a:p>
            <a:r>
              <a:rPr lang="en-US" altLang="en-US" b="1" dirty="0"/>
              <a:t>Backend: </a:t>
            </a:r>
            <a:r>
              <a:rPr lang="en-US" altLang="en-US" dirty="0"/>
              <a:t>PostgreSQL</a:t>
            </a:r>
          </a:p>
          <a:p>
            <a:r>
              <a:rPr lang="en-US" altLang="en-US" b="1" dirty="0"/>
              <a:t>Testing: </a:t>
            </a:r>
            <a:r>
              <a:rPr lang="en-US" altLang="en-US" dirty="0"/>
              <a:t>Jest Frame Work</a:t>
            </a:r>
          </a:p>
          <a:p>
            <a:pPr marL="114300" indent="0">
              <a:buNone/>
            </a:pPr>
            <a:r>
              <a:rPr lang="en-US" altLang="en-US" b="1" dirty="0"/>
              <a:t>Hardware Technologies</a:t>
            </a:r>
          </a:p>
          <a:p>
            <a:pPr marL="342900" marR="0" lvl="0" indent="-139700" algn="l" rtl="0">
              <a:spcBef>
                <a:spcPts val="0"/>
              </a:spcBef>
              <a:spcAft>
                <a:spcPts val="0"/>
              </a:spcAft>
              <a:buClr>
                <a:schemeClr val="dk1"/>
              </a:buClr>
              <a:buSzPts val="3200"/>
              <a:buFont typeface="Arial"/>
              <a:buNone/>
            </a:pPr>
            <a:r>
              <a:rPr lang="en-US" sz="3200" b="1" dirty="0">
                <a:solidFill>
                  <a:schemeClr val="dk1"/>
                </a:solidFill>
                <a:latin typeface="Calibri"/>
                <a:ea typeface="Calibri"/>
                <a:cs typeface="Calibri"/>
                <a:sym typeface="Calibri"/>
              </a:rPr>
              <a:t>Operating System: </a:t>
            </a:r>
            <a:r>
              <a:rPr lang="en-US" sz="3200" dirty="0">
                <a:solidFill>
                  <a:schemeClr val="dk1"/>
                </a:solidFill>
                <a:latin typeface="Calibri"/>
                <a:ea typeface="Calibri"/>
                <a:cs typeface="Calibri"/>
                <a:sym typeface="Calibri"/>
              </a:rPr>
              <a:t>Windows </a:t>
            </a:r>
            <a:r>
              <a:rPr lang="en-US" dirty="0"/>
              <a:t>8,</a:t>
            </a:r>
            <a:r>
              <a:rPr lang="en-US" sz="3200" dirty="0">
                <a:solidFill>
                  <a:schemeClr val="dk1"/>
                </a:solidFill>
                <a:latin typeface="Calibri"/>
                <a:ea typeface="Calibri"/>
                <a:cs typeface="Calibri"/>
                <a:sym typeface="Calibri"/>
              </a:rPr>
              <a:t> 10, or above</a:t>
            </a:r>
          </a:p>
          <a:p>
            <a:pPr marL="342900" marR="0" lvl="0" indent="-139700" algn="l" rtl="0">
              <a:spcBef>
                <a:spcPts val="0"/>
              </a:spcBef>
              <a:spcAft>
                <a:spcPts val="0"/>
              </a:spcAft>
              <a:buClr>
                <a:schemeClr val="dk1"/>
              </a:buClr>
              <a:buSzPts val="3200"/>
              <a:buFont typeface="Arial"/>
              <a:buNone/>
            </a:pPr>
            <a:r>
              <a:rPr lang="en-US" sz="3200" b="1" dirty="0">
                <a:solidFill>
                  <a:schemeClr val="dk1"/>
                </a:solidFill>
                <a:latin typeface="Calibri"/>
                <a:ea typeface="Calibri"/>
                <a:cs typeface="Calibri"/>
                <a:sym typeface="Calibri"/>
              </a:rPr>
              <a:t>Hard Disk: </a:t>
            </a:r>
            <a:r>
              <a:rPr lang="en-US" sz="3200" dirty="0">
                <a:solidFill>
                  <a:schemeClr val="dk1"/>
                </a:solidFill>
                <a:latin typeface="Calibri"/>
                <a:ea typeface="Calibri"/>
                <a:cs typeface="Calibri"/>
                <a:sym typeface="Calibri"/>
              </a:rPr>
              <a:t>40 GB</a:t>
            </a:r>
          </a:p>
          <a:p>
            <a:pPr marL="342900" marR="0" lvl="0" indent="-139700" algn="l" rtl="0">
              <a:spcBef>
                <a:spcPts val="0"/>
              </a:spcBef>
              <a:spcAft>
                <a:spcPts val="0"/>
              </a:spcAft>
              <a:buClr>
                <a:schemeClr val="dk1"/>
              </a:buClr>
              <a:buSzPts val="3200"/>
              <a:buFont typeface="Arial"/>
              <a:buNone/>
            </a:pPr>
            <a:r>
              <a:rPr lang="en-US" sz="3200" b="1" dirty="0">
                <a:solidFill>
                  <a:schemeClr val="dk1"/>
                </a:solidFill>
                <a:latin typeface="Calibri"/>
                <a:ea typeface="Calibri"/>
                <a:cs typeface="Calibri"/>
                <a:sym typeface="Calibri"/>
              </a:rPr>
              <a:t>RAM: </a:t>
            </a:r>
            <a:r>
              <a:rPr lang="en-US" b="1" dirty="0"/>
              <a:t>4</a:t>
            </a:r>
            <a:r>
              <a:rPr lang="en-US" sz="3200" dirty="0">
                <a:solidFill>
                  <a:schemeClr val="dk1"/>
                </a:solidFill>
                <a:latin typeface="Calibri"/>
                <a:ea typeface="Calibri"/>
                <a:cs typeface="Calibri"/>
                <a:sym typeface="Calibri"/>
              </a:rPr>
              <a:t> GB or more</a:t>
            </a:r>
          </a:p>
          <a:p>
            <a:pPr marL="342900" marR="0" lvl="0" indent="-139700" algn="l" rtl="0">
              <a:spcBef>
                <a:spcPts val="0"/>
              </a:spcBef>
              <a:spcAft>
                <a:spcPts val="0"/>
              </a:spcAft>
              <a:buClr>
                <a:schemeClr val="dk1"/>
              </a:buClr>
              <a:buSzPts val="3200"/>
              <a:buFont typeface="Arial"/>
              <a:buNone/>
            </a:pPr>
            <a:endParaRPr lang="en-US" sz="3200" dirty="0">
              <a:solidFill>
                <a:schemeClr val="dk1"/>
              </a:solidFill>
              <a:latin typeface="Calibri"/>
              <a:ea typeface="Calibri"/>
              <a:cs typeface="Calibri"/>
              <a:sym typeface="Calibri"/>
            </a:endParaRPr>
          </a:p>
        </p:txBody>
      </p:sp>
      <p:sp>
        <p:nvSpPr>
          <p:cNvPr id="150" name="Google Shape;150;p1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51" name="Google Shape;151;p1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Department of  Computer Applications</a:t>
            </a:r>
            <a:endParaRPr/>
          </a:p>
        </p:txBody>
      </p:sp>
      <p:sp>
        <p:nvSpPr>
          <p:cNvPr id="152" name="Google Shape;152;p1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chemeClr val="dk1"/>
                </a:solidFill>
                <a:latin typeface="Calibri"/>
                <a:ea typeface="Calibri"/>
                <a:cs typeface="Calibri"/>
                <a:sym typeface="Calibri"/>
              </a:rPr>
              <a:t>Benchmark applications </a:t>
            </a:r>
            <a:endParaRPr dirty="0"/>
          </a:p>
        </p:txBody>
      </p:sp>
      <p:graphicFrame>
        <p:nvGraphicFramePr>
          <p:cNvPr id="167" name="Google Shape;167;p21"/>
          <p:cNvGraphicFramePr/>
          <p:nvPr>
            <p:extLst>
              <p:ext uri="{D42A27DB-BD31-4B8C-83A1-F6EECF244321}">
                <p14:modId xmlns:p14="http://schemas.microsoft.com/office/powerpoint/2010/main" val="706281976"/>
              </p:ext>
            </p:extLst>
          </p:nvPr>
        </p:nvGraphicFramePr>
        <p:xfrm>
          <a:off x="457200" y="1600200"/>
          <a:ext cx="8229600" cy="4297700"/>
        </p:xfrm>
        <a:graphic>
          <a:graphicData uri="http://schemas.openxmlformats.org/drawingml/2006/table">
            <a:tbl>
              <a:tblPr>
                <a:noFill/>
                <a:tableStyleId>{242418E8-6F8E-48CB-A0EF-797CA205D36F}</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639750">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dirty="0">
                          <a:solidFill>
                            <a:srgbClr val="FFFFFF"/>
                          </a:solidFill>
                          <a:latin typeface="Calibri"/>
                          <a:ea typeface="Calibri"/>
                          <a:cs typeface="Calibri"/>
                          <a:sym typeface="Calibri"/>
                        </a:rPr>
                        <a:t>Module description</a:t>
                      </a:r>
                      <a:endParaRPr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State-of-art solution available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dirty="0">
                          <a:solidFill>
                            <a:srgbClr val="FFFFFF"/>
                          </a:solidFill>
                          <a:latin typeface="Calibri"/>
                          <a:ea typeface="Calibri"/>
                          <a:cs typeface="Calibri"/>
                          <a:sym typeface="Calibri"/>
                        </a:rPr>
                        <a:t>Drawbacks of the solution</a:t>
                      </a:r>
                      <a:endParaRPr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Features proposed to overcome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l" rtl="0">
                        <a:spcBef>
                          <a:spcPts val="0"/>
                        </a:spcBef>
                        <a:spcAft>
                          <a:spcPts val="0"/>
                        </a:spcAft>
                        <a:buNone/>
                      </a:pPr>
                      <a:r>
                        <a:rPr lang="en-IN" sz="1800" dirty="0"/>
                        <a:t>User Access and Purchase</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Most e-commerce platforms require users to create an account and log in before making a purchase.</a:t>
                      </a: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spcBef>
                          <a:spcPts val="0"/>
                        </a:spcBef>
                        <a:spcAft>
                          <a:spcPts val="0"/>
                        </a:spcAft>
                        <a:buNone/>
                      </a:pPr>
                      <a:r>
                        <a:rPr lang="en-US" sz="1800" dirty="0"/>
                        <a:t>- Mandatory login can discourage potential buyers who prefer quick and anonymous purchases. </a:t>
                      </a:r>
                      <a:br>
                        <a:rPr lang="en-US" sz="1800" dirty="0"/>
                      </a:br>
                      <a:r>
                        <a:rPr lang="en-US" sz="1800" dirty="0"/>
                        <a:t>- Increased friction in the checkout process, leading to higher cart abandonment rates.</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spcBef>
                          <a:spcPts val="0"/>
                        </a:spcBef>
                        <a:spcAft>
                          <a:spcPts val="0"/>
                        </a:spcAft>
                        <a:buNone/>
                      </a:pPr>
                      <a:r>
                        <a:rPr lang="en-US" sz="1800" dirty="0"/>
                        <a:t>-Allow guest checkout where users can purchase products without logging in. </a:t>
                      </a:r>
                      <a:br>
                        <a:rPr lang="en-US" sz="1800" dirty="0"/>
                      </a:br>
                      <a:r>
                        <a:rPr lang="en-US" sz="1800" dirty="0"/>
                        <a:t>- Simplified and faster checkout process, improving user experience and reducing cart abandonment</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bl>
          </a:graphicData>
        </a:graphic>
      </p:graphicFrame>
      <p:sp>
        <p:nvSpPr>
          <p:cNvPr id="168" name="Google Shape;168;p2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69" name="Google Shape;169;p2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dirty="0">
                <a:solidFill>
                  <a:srgbClr val="898989"/>
                </a:solidFill>
                <a:latin typeface="Calibri"/>
                <a:ea typeface="Calibri"/>
                <a:cs typeface="Calibri"/>
                <a:sym typeface="Calibri"/>
              </a:rPr>
              <a:t>Department of  Computer Applications</a:t>
            </a:r>
            <a:endParaRPr dirty="0"/>
          </a:p>
        </p:txBody>
      </p:sp>
      <p:sp>
        <p:nvSpPr>
          <p:cNvPr id="170" name="Google Shape;170;p2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chemeClr val="dk1"/>
                </a:solidFill>
                <a:latin typeface="Calibri"/>
                <a:ea typeface="Calibri"/>
                <a:cs typeface="Calibri"/>
                <a:sym typeface="Calibri"/>
              </a:rPr>
              <a:t>Benchmark applications </a:t>
            </a:r>
            <a:endParaRPr dirty="0"/>
          </a:p>
        </p:txBody>
      </p:sp>
      <p:graphicFrame>
        <p:nvGraphicFramePr>
          <p:cNvPr id="167" name="Google Shape;167;p21"/>
          <p:cNvGraphicFramePr/>
          <p:nvPr>
            <p:extLst>
              <p:ext uri="{D42A27DB-BD31-4B8C-83A1-F6EECF244321}">
                <p14:modId xmlns:p14="http://schemas.microsoft.com/office/powerpoint/2010/main" val="705106329"/>
              </p:ext>
            </p:extLst>
          </p:nvPr>
        </p:nvGraphicFramePr>
        <p:xfrm>
          <a:off x="276045" y="1259457"/>
          <a:ext cx="8410755" cy="4912763"/>
        </p:xfrm>
        <a:graphic>
          <a:graphicData uri="http://schemas.openxmlformats.org/drawingml/2006/table">
            <a:tbl>
              <a:tblPr>
                <a:noFill/>
                <a:tableStyleId>{242418E8-6F8E-48CB-A0EF-797CA205D36F}</a:tableStyleId>
              </a:tblPr>
              <a:tblGrid>
                <a:gridCol w="1824975">
                  <a:extLst>
                    <a:ext uri="{9D8B030D-6E8A-4147-A177-3AD203B41FA5}">
                      <a16:colId xmlns:a16="http://schemas.microsoft.com/office/drawing/2014/main" val="20000"/>
                    </a:ext>
                  </a:extLst>
                </a:gridCol>
                <a:gridCol w="2143176">
                  <a:extLst>
                    <a:ext uri="{9D8B030D-6E8A-4147-A177-3AD203B41FA5}">
                      <a16:colId xmlns:a16="http://schemas.microsoft.com/office/drawing/2014/main" val="20001"/>
                    </a:ext>
                  </a:extLst>
                </a:gridCol>
                <a:gridCol w="2339915">
                  <a:extLst>
                    <a:ext uri="{9D8B030D-6E8A-4147-A177-3AD203B41FA5}">
                      <a16:colId xmlns:a16="http://schemas.microsoft.com/office/drawing/2014/main" val="20002"/>
                    </a:ext>
                  </a:extLst>
                </a:gridCol>
                <a:gridCol w="2102689">
                  <a:extLst>
                    <a:ext uri="{9D8B030D-6E8A-4147-A177-3AD203B41FA5}">
                      <a16:colId xmlns:a16="http://schemas.microsoft.com/office/drawing/2014/main" val="20003"/>
                    </a:ext>
                  </a:extLst>
                </a:gridCol>
              </a:tblGrid>
              <a:tr h="687795">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dirty="0">
                          <a:solidFill>
                            <a:srgbClr val="FFFFFF"/>
                          </a:solidFill>
                          <a:latin typeface="Calibri"/>
                          <a:ea typeface="Calibri"/>
                          <a:cs typeface="Calibri"/>
                          <a:sym typeface="Calibri"/>
                        </a:rPr>
                        <a:t>Module description</a:t>
                      </a:r>
                      <a:endParaRPr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State-of-art solution available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dirty="0">
                          <a:solidFill>
                            <a:srgbClr val="FFFFFF"/>
                          </a:solidFill>
                          <a:latin typeface="Calibri"/>
                          <a:ea typeface="Calibri"/>
                          <a:cs typeface="Calibri"/>
                          <a:sym typeface="Calibri"/>
                        </a:rPr>
                        <a:t>Drawbacks of the solution</a:t>
                      </a:r>
                      <a:endParaRPr dirty="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Features proposed to overcome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24968">
                <a:tc>
                  <a:txBody>
                    <a:bodyPr/>
                    <a:lstStyle/>
                    <a:p>
                      <a:pPr marL="0" marR="0" lvl="0" indent="0" algn="l" rtl="0">
                        <a:spcBef>
                          <a:spcPts val="0"/>
                        </a:spcBef>
                        <a:spcAft>
                          <a:spcPts val="0"/>
                        </a:spcAft>
                        <a:buNone/>
                      </a:pPr>
                      <a:r>
                        <a:rPr lang="en-IN" sz="1800" dirty="0"/>
                        <a:t>Automated Email Notifications</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Some logistics platforms provide email updates at specific milestones, but not all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e-commerce platforms offer this.</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spcBef>
                          <a:spcPts val="0"/>
                        </a:spcBef>
                        <a:spcAft>
                          <a:spcPts val="0"/>
                        </a:spcAft>
                        <a:buNone/>
                      </a:pPr>
                      <a:r>
                        <a:rPr lang="en-US" sz="1800" dirty="0"/>
                        <a:t>- Limited email notifications are sent, and they may not cover all relevant milestones, leading to uncertainty for customers. </a:t>
                      </a:r>
                      <a:br>
                        <a:rPr lang="en-US" sz="1800" dirty="0"/>
                      </a:br>
                      <a:r>
                        <a:rPr lang="en-US" sz="1800" dirty="0"/>
                        <a:t>- Manually triggered emails can cause delays and inconsistencies..</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spcBef>
                          <a:spcPts val="0"/>
                        </a:spcBef>
                        <a:spcAft>
                          <a:spcPts val="0"/>
                        </a:spcAft>
                        <a:buNone/>
                      </a:pPr>
                      <a:r>
                        <a:rPr lang="en-US" sz="1800" dirty="0"/>
                        <a:t>-Allow guest checkout where users can purchase products without logging in. </a:t>
                      </a:r>
                      <a:br>
                        <a:rPr lang="en-US" sz="1800" dirty="0"/>
                      </a:br>
                      <a:r>
                        <a:rPr lang="en-US" sz="1800" dirty="0"/>
                        <a:t>- Simplified and faster checkout process, improving user experience and reducing cart abandonment</a:t>
                      </a:r>
                      <a:endParaRPr sz="1800" dirty="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bl>
          </a:graphicData>
        </a:graphic>
      </p:graphicFrame>
      <p:sp>
        <p:nvSpPr>
          <p:cNvPr id="168" name="Google Shape;168;p2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98989"/>
              </a:buClr>
              <a:buSzPts val="1200"/>
              <a:buFont typeface="Calibri"/>
              <a:buNone/>
            </a:pPr>
            <a:r>
              <a:rPr lang="en-US" sz="1200" b="0" i="0" u="none">
                <a:solidFill>
                  <a:srgbClr val="898989"/>
                </a:solidFill>
                <a:latin typeface="Calibri"/>
                <a:ea typeface="Calibri"/>
                <a:cs typeface="Calibri"/>
                <a:sym typeface="Calibri"/>
              </a:rPr>
              <a:t>*</a:t>
            </a:r>
            <a:endParaRPr/>
          </a:p>
        </p:txBody>
      </p:sp>
      <p:sp>
        <p:nvSpPr>
          <p:cNvPr id="169" name="Google Shape;169;p2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Calibri"/>
              <a:buNone/>
            </a:pPr>
            <a:r>
              <a:rPr lang="en-US" sz="1200" b="0" i="0" u="none" dirty="0">
                <a:solidFill>
                  <a:srgbClr val="898989"/>
                </a:solidFill>
                <a:latin typeface="Calibri"/>
                <a:ea typeface="Calibri"/>
                <a:cs typeface="Calibri"/>
                <a:sym typeface="Calibri"/>
              </a:rPr>
              <a:t>Department of  Computer Applications</a:t>
            </a:r>
            <a:endParaRPr dirty="0"/>
          </a:p>
        </p:txBody>
      </p:sp>
      <p:sp>
        <p:nvSpPr>
          <p:cNvPr id="170" name="Google Shape;170;p2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9</a:t>
            </a:fld>
            <a:endParaRPr/>
          </a:p>
        </p:txBody>
      </p:sp>
    </p:spTree>
    <p:extLst>
      <p:ext uri="{BB962C8B-B14F-4D97-AF65-F5344CB8AC3E}">
        <p14:creationId xmlns:p14="http://schemas.microsoft.com/office/powerpoint/2010/main" val="427457573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917</Words>
  <Application>Microsoft Office PowerPoint</Application>
  <PresentationFormat>On-screen Show (4:3)</PresentationFormat>
  <Paragraphs>188</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Cambria</vt:lpstr>
      <vt:lpstr>Times New Roman</vt:lpstr>
      <vt:lpstr>Office Theme</vt:lpstr>
      <vt:lpstr>Organic Haircare Solutions</vt:lpstr>
      <vt:lpstr>Title acknowledgement mail from Client</vt:lpstr>
      <vt:lpstr>Problem Statement</vt:lpstr>
      <vt:lpstr>Requirements as specified by the Client</vt:lpstr>
      <vt:lpstr>Requirements as specified by the Client</vt:lpstr>
      <vt:lpstr>Objectives</vt:lpstr>
      <vt:lpstr>Tools and Technologies used</vt:lpstr>
      <vt:lpstr>Benchmark applications </vt:lpstr>
      <vt:lpstr>Benchmark applications </vt:lpstr>
      <vt:lpstr>Benchmark applications </vt:lpstr>
      <vt:lpstr>Module description</vt:lpstr>
      <vt:lpstr>Module description</vt:lpstr>
      <vt:lpstr>Module description</vt:lpstr>
      <vt:lpstr>Module description</vt:lpstr>
      <vt:lpstr>Design of our Application</vt:lpstr>
      <vt:lpstr>Design of our Application</vt:lpstr>
      <vt:lpstr>Design of our Application</vt:lpstr>
      <vt:lpstr>Design of our Application</vt:lpstr>
      <vt:lpstr>Design of our Application</vt:lpstr>
      <vt:lpstr>Design of our Application</vt:lpstr>
      <vt:lpstr>Design of our Application</vt:lpstr>
      <vt:lpstr>Action Plan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Jas</dc:creator>
  <cp:lastModifiedBy>jasmine .</cp:lastModifiedBy>
  <cp:revision>6</cp:revision>
  <dcterms:modified xsi:type="dcterms:W3CDTF">2024-08-13T17:34:39Z</dcterms:modified>
</cp:coreProperties>
</file>